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0233600" cy="20116800"/>
  <p:notesSz cx="7315200" cy="9601200"/>
  <p:defaultTextStyle>
    <a:defPPr>
      <a:defRPr lang="en-US"/>
    </a:defPPr>
    <a:lvl1pPr marL="0" algn="l" defTabSz="2896819" rtl="0" eaLnBrk="1" latinLnBrk="0" hangingPunct="1">
      <a:defRPr sz="5702" kern="1200">
        <a:solidFill>
          <a:schemeClr val="tx1"/>
        </a:solidFill>
        <a:latin typeface="+mn-lt"/>
        <a:ea typeface="+mn-ea"/>
        <a:cs typeface="+mn-cs"/>
      </a:defRPr>
    </a:lvl1pPr>
    <a:lvl2pPr marL="1448410" algn="l" defTabSz="2896819" rtl="0" eaLnBrk="1" latinLnBrk="0" hangingPunct="1">
      <a:defRPr sz="5702" kern="1200">
        <a:solidFill>
          <a:schemeClr val="tx1"/>
        </a:solidFill>
        <a:latin typeface="+mn-lt"/>
        <a:ea typeface="+mn-ea"/>
        <a:cs typeface="+mn-cs"/>
      </a:defRPr>
    </a:lvl2pPr>
    <a:lvl3pPr marL="2896819" algn="l" defTabSz="2896819" rtl="0" eaLnBrk="1" latinLnBrk="0" hangingPunct="1">
      <a:defRPr sz="5702" kern="1200">
        <a:solidFill>
          <a:schemeClr val="tx1"/>
        </a:solidFill>
        <a:latin typeface="+mn-lt"/>
        <a:ea typeface="+mn-ea"/>
        <a:cs typeface="+mn-cs"/>
      </a:defRPr>
    </a:lvl3pPr>
    <a:lvl4pPr marL="4345229" algn="l" defTabSz="2896819" rtl="0" eaLnBrk="1" latinLnBrk="0" hangingPunct="1">
      <a:defRPr sz="5702" kern="1200">
        <a:solidFill>
          <a:schemeClr val="tx1"/>
        </a:solidFill>
        <a:latin typeface="+mn-lt"/>
        <a:ea typeface="+mn-ea"/>
        <a:cs typeface="+mn-cs"/>
      </a:defRPr>
    </a:lvl4pPr>
    <a:lvl5pPr marL="5793638" algn="l" defTabSz="2896819" rtl="0" eaLnBrk="1" latinLnBrk="0" hangingPunct="1">
      <a:defRPr sz="5702" kern="1200">
        <a:solidFill>
          <a:schemeClr val="tx1"/>
        </a:solidFill>
        <a:latin typeface="+mn-lt"/>
        <a:ea typeface="+mn-ea"/>
        <a:cs typeface="+mn-cs"/>
      </a:defRPr>
    </a:lvl5pPr>
    <a:lvl6pPr marL="7242048" algn="l" defTabSz="2896819" rtl="0" eaLnBrk="1" latinLnBrk="0" hangingPunct="1">
      <a:defRPr sz="5702" kern="1200">
        <a:solidFill>
          <a:schemeClr val="tx1"/>
        </a:solidFill>
        <a:latin typeface="+mn-lt"/>
        <a:ea typeface="+mn-ea"/>
        <a:cs typeface="+mn-cs"/>
      </a:defRPr>
    </a:lvl6pPr>
    <a:lvl7pPr marL="8690458" algn="l" defTabSz="2896819" rtl="0" eaLnBrk="1" latinLnBrk="0" hangingPunct="1">
      <a:defRPr sz="5702" kern="1200">
        <a:solidFill>
          <a:schemeClr val="tx1"/>
        </a:solidFill>
        <a:latin typeface="+mn-lt"/>
        <a:ea typeface="+mn-ea"/>
        <a:cs typeface="+mn-cs"/>
      </a:defRPr>
    </a:lvl7pPr>
    <a:lvl8pPr marL="10138867" algn="l" defTabSz="2896819" rtl="0" eaLnBrk="1" latinLnBrk="0" hangingPunct="1">
      <a:defRPr sz="5702" kern="1200">
        <a:solidFill>
          <a:schemeClr val="tx1"/>
        </a:solidFill>
        <a:latin typeface="+mn-lt"/>
        <a:ea typeface="+mn-ea"/>
        <a:cs typeface="+mn-cs"/>
      </a:defRPr>
    </a:lvl8pPr>
    <a:lvl9pPr marL="11587277" algn="l" defTabSz="2896819" rtl="0" eaLnBrk="1" latinLnBrk="0" hangingPunct="1">
      <a:defRPr sz="5702"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15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660"/>
  </p:normalViewPr>
  <p:slideViewPr>
    <p:cSldViewPr snapToGrid="0">
      <p:cViewPr>
        <p:scale>
          <a:sx n="114" d="100"/>
          <a:sy n="114" d="100"/>
        </p:scale>
        <p:origin x="-5544" y="-43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022AE36-4500-44E7-B1A0-F0FDD7C6A13A}" type="datetimeFigureOut">
              <a:rPr lang="en-US" smtClean="0"/>
              <a:t>3/14/16</a:t>
            </a:fld>
            <a:endParaRPr lang="en-US"/>
          </a:p>
        </p:txBody>
      </p:sp>
      <p:sp>
        <p:nvSpPr>
          <p:cNvPr id="4" name="Slide Image Placeholder 3"/>
          <p:cNvSpPr>
            <a:spLocks noGrp="1" noRot="1" noChangeAspect="1"/>
          </p:cNvSpPr>
          <p:nvPr>
            <p:ph type="sldImg" idx="2"/>
          </p:nvPr>
        </p:nvSpPr>
        <p:spPr>
          <a:xfrm>
            <a:off x="417513" y="1200150"/>
            <a:ext cx="6480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D8934F3-E6E2-4F86-B340-61D76311C67A}" type="slidenum">
              <a:rPr lang="en-US" smtClean="0"/>
              <a:t>‹#›</a:t>
            </a:fld>
            <a:endParaRPr lang="en-US"/>
          </a:p>
        </p:txBody>
      </p:sp>
    </p:spTree>
    <p:extLst>
      <p:ext uri="{BB962C8B-B14F-4D97-AF65-F5344CB8AC3E}">
        <p14:creationId xmlns:p14="http://schemas.microsoft.com/office/powerpoint/2010/main" val="2411920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8934F3-E6E2-4F86-B340-61D76311C67A}" type="slidenum">
              <a:rPr lang="en-US" smtClean="0"/>
              <a:t>1</a:t>
            </a:fld>
            <a:endParaRPr lang="en-US"/>
          </a:p>
        </p:txBody>
      </p:sp>
    </p:spTree>
    <p:extLst>
      <p:ext uri="{BB962C8B-B14F-4D97-AF65-F5344CB8AC3E}">
        <p14:creationId xmlns:p14="http://schemas.microsoft.com/office/powerpoint/2010/main" val="212815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3292265"/>
            <a:ext cx="30175200" cy="7003627"/>
          </a:xfrm>
        </p:spPr>
        <p:txBody>
          <a:bodyPr anchor="b"/>
          <a:lstStyle>
            <a:lvl1pPr algn="ctr">
              <a:defRPr sz="17600"/>
            </a:lvl1pPr>
          </a:lstStyle>
          <a:p>
            <a:r>
              <a:rPr lang="en-US" smtClean="0"/>
              <a:t>Click to edit Master title style</a:t>
            </a:r>
            <a:endParaRPr lang="en-US" dirty="0"/>
          </a:p>
        </p:txBody>
      </p:sp>
      <p:sp>
        <p:nvSpPr>
          <p:cNvPr id="3" name="Subtitle 2"/>
          <p:cNvSpPr>
            <a:spLocks noGrp="1"/>
          </p:cNvSpPr>
          <p:nvPr>
            <p:ph type="subTitle" idx="1"/>
          </p:nvPr>
        </p:nvSpPr>
        <p:spPr>
          <a:xfrm>
            <a:off x="5029200" y="10565978"/>
            <a:ext cx="30175200" cy="4856902"/>
          </a:xfrm>
        </p:spPr>
        <p:txBody>
          <a:bodyPr/>
          <a:lstStyle>
            <a:lvl1pPr marL="0" indent="0" algn="ctr">
              <a:buNone/>
              <a:defRPr sz="7040"/>
            </a:lvl1pPr>
            <a:lvl2pPr marL="1341105" indent="0" algn="ctr">
              <a:buNone/>
              <a:defRPr sz="5867"/>
            </a:lvl2pPr>
            <a:lvl3pPr marL="2682210" indent="0" algn="ctr">
              <a:buNone/>
              <a:defRPr sz="5280"/>
            </a:lvl3pPr>
            <a:lvl4pPr marL="4023314" indent="0" algn="ctr">
              <a:buNone/>
              <a:defRPr sz="4693"/>
            </a:lvl4pPr>
            <a:lvl5pPr marL="5364419" indent="0" algn="ctr">
              <a:buNone/>
              <a:defRPr sz="4693"/>
            </a:lvl5pPr>
            <a:lvl6pPr marL="6705524" indent="0" algn="ctr">
              <a:buNone/>
              <a:defRPr sz="4693"/>
            </a:lvl6pPr>
            <a:lvl7pPr marL="8046629" indent="0" algn="ctr">
              <a:buNone/>
              <a:defRPr sz="4693"/>
            </a:lvl7pPr>
            <a:lvl8pPr marL="9387733" indent="0" algn="ctr">
              <a:buNone/>
              <a:defRPr sz="4693"/>
            </a:lvl8pPr>
            <a:lvl9pPr marL="10728838" indent="0" algn="ctr">
              <a:buNone/>
              <a:defRPr sz="469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269C63A-B9AF-4C60-AF28-F6F99108163B}" type="datetimeFigureOut">
              <a:rPr lang="en-US" smtClean="0"/>
              <a:t>3/14/16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79195-479E-4451-8BB6-44A1471C2109}" type="slidenum">
              <a:rPr lang="en-US" smtClean="0"/>
              <a:t>‹#›</a:t>
            </a:fld>
            <a:endParaRPr lang="en-US"/>
          </a:p>
        </p:txBody>
      </p:sp>
    </p:spTree>
    <p:extLst>
      <p:ext uri="{BB962C8B-B14F-4D97-AF65-F5344CB8AC3E}">
        <p14:creationId xmlns:p14="http://schemas.microsoft.com/office/powerpoint/2010/main" val="3614227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69C63A-B9AF-4C60-AF28-F6F99108163B}" type="datetimeFigureOut">
              <a:rPr lang="en-US" smtClean="0"/>
              <a:t>3/14/16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79195-479E-4451-8BB6-44A1471C2109}" type="slidenum">
              <a:rPr lang="en-US" smtClean="0"/>
              <a:t>‹#›</a:t>
            </a:fld>
            <a:endParaRPr lang="en-US"/>
          </a:p>
        </p:txBody>
      </p:sp>
    </p:spTree>
    <p:extLst>
      <p:ext uri="{BB962C8B-B14F-4D97-AF65-F5344CB8AC3E}">
        <p14:creationId xmlns:p14="http://schemas.microsoft.com/office/powerpoint/2010/main" val="2718873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0" y="1071033"/>
            <a:ext cx="8675370" cy="1704805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766060" y="1071033"/>
            <a:ext cx="25523190" cy="170480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69C63A-B9AF-4C60-AF28-F6F99108163B}" type="datetimeFigureOut">
              <a:rPr lang="en-US" smtClean="0"/>
              <a:t>3/14/16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79195-479E-4451-8BB6-44A1471C2109}" type="slidenum">
              <a:rPr lang="en-US" smtClean="0"/>
              <a:t>‹#›</a:t>
            </a:fld>
            <a:endParaRPr lang="en-US"/>
          </a:p>
        </p:txBody>
      </p:sp>
    </p:spTree>
    <p:extLst>
      <p:ext uri="{BB962C8B-B14F-4D97-AF65-F5344CB8AC3E}">
        <p14:creationId xmlns:p14="http://schemas.microsoft.com/office/powerpoint/2010/main" val="393747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69C63A-B9AF-4C60-AF28-F6F99108163B}" type="datetimeFigureOut">
              <a:rPr lang="en-US" smtClean="0"/>
              <a:t>3/14/16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79195-479E-4451-8BB6-44A1471C2109}" type="slidenum">
              <a:rPr lang="en-US" smtClean="0"/>
              <a:t>‹#›</a:t>
            </a:fld>
            <a:endParaRPr lang="en-US"/>
          </a:p>
        </p:txBody>
      </p:sp>
    </p:spTree>
    <p:extLst>
      <p:ext uri="{BB962C8B-B14F-4D97-AF65-F5344CB8AC3E}">
        <p14:creationId xmlns:p14="http://schemas.microsoft.com/office/powerpoint/2010/main" val="4233760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5" y="5015233"/>
            <a:ext cx="34701480" cy="8368029"/>
          </a:xfrm>
        </p:spPr>
        <p:txBody>
          <a:bodyPr anchor="b"/>
          <a:lstStyle>
            <a:lvl1pPr>
              <a:defRPr sz="17600"/>
            </a:lvl1pPr>
          </a:lstStyle>
          <a:p>
            <a:r>
              <a:rPr lang="en-US" smtClean="0"/>
              <a:t>Click to edit Master title style</a:t>
            </a:r>
            <a:endParaRPr lang="en-US" dirty="0"/>
          </a:p>
        </p:txBody>
      </p:sp>
      <p:sp>
        <p:nvSpPr>
          <p:cNvPr id="3" name="Text Placeholder 2"/>
          <p:cNvSpPr>
            <a:spLocks noGrp="1"/>
          </p:cNvSpPr>
          <p:nvPr>
            <p:ph type="body" idx="1"/>
          </p:nvPr>
        </p:nvSpPr>
        <p:spPr>
          <a:xfrm>
            <a:off x="2745105" y="13462426"/>
            <a:ext cx="34701480" cy="4400549"/>
          </a:xfrm>
        </p:spPr>
        <p:txBody>
          <a:bodyPr/>
          <a:lstStyle>
            <a:lvl1pPr marL="0" indent="0">
              <a:buNone/>
              <a:defRPr sz="7040">
                <a:solidFill>
                  <a:schemeClr val="tx1">
                    <a:tint val="75000"/>
                  </a:schemeClr>
                </a:solidFill>
              </a:defRPr>
            </a:lvl1pPr>
            <a:lvl2pPr marL="1341105" indent="0">
              <a:buNone/>
              <a:defRPr sz="5867">
                <a:solidFill>
                  <a:schemeClr val="tx1">
                    <a:tint val="75000"/>
                  </a:schemeClr>
                </a:solidFill>
              </a:defRPr>
            </a:lvl2pPr>
            <a:lvl3pPr marL="2682210" indent="0">
              <a:buNone/>
              <a:defRPr sz="5280">
                <a:solidFill>
                  <a:schemeClr val="tx1">
                    <a:tint val="75000"/>
                  </a:schemeClr>
                </a:solidFill>
              </a:defRPr>
            </a:lvl3pPr>
            <a:lvl4pPr marL="4023314" indent="0">
              <a:buNone/>
              <a:defRPr sz="4693">
                <a:solidFill>
                  <a:schemeClr val="tx1">
                    <a:tint val="75000"/>
                  </a:schemeClr>
                </a:solidFill>
              </a:defRPr>
            </a:lvl4pPr>
            <a:lvl5pPr marL="5364419" indent="0">
              <a:buNone/>
              <a:defRPr sz="4693">
                <a:solidFill>
                  <a:schemeClr val="tx1">
                    <a:tint val="75000"/>
                  </a:schemeClr>
                </a:solidFill>
              </a:defRPr>
            </a:lvl5pPr>
            <a:lvl6pPr marL="6705524" indent="0">
              <a:buNone/>
              <a:defRPr sz="4693">
                <a:solidFill>
                  <a:schemeClr val="tx1">
                    <a:tint val="75000"/>
                  </a:schemeClr>
                </a:solidFill>
              </a:defRPr>
            </a:lvl6pPr>
            <a:lvl7pPr marL="8046629" indent="0">
              <a:buNone/>
              <a:defRPr sz="4693">
                <a:solidFill>
                  <a:schemeClr val="tx1">
                    <a:tint val="75000"/>
                  </a:schemeClr>
                </a:solidFill>
              </a:defRPr>
            </a:lvl7pPr>
            <a:lvl8pPr marL="9387733" indent="0">
              <a:buNone/>
              <a:defRPr sz="4693">
                <a:solidFill>
                  <a:schemeClr val="tx1">
                    <a:tint val="75000"/>
                  </a:schemeClr>
                </a:solidFill>
              </a:defRPr>
            </a:lvl8pPr>
            <a:lvl9pPr marL="10728838" indent="0">
              <a:buNone/>
              <a:defRPr sz="469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69C63A-B9AF-4C60-AF28-F6F99108163B}" type="datetimeFigureOut">
              <a:rPr lang="en-US" smtClean="0"/>
              <a:t>3/14/16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79195-479E-4451-8BB6-44A1471C2109}" type="slidenum">
              <a:rPr lang="en-US" smtClean="0"/>
              <a:t>‹#›</a:t>
            </a:fld>
            <a:endParaRPr lang="en-US"/>
          </a:p>
        </p:txBody>
      </p:sp>
    </p:spTree>
    <p:extLst>
      <p:ext uri="{BB962C8B-B14F-4D97-AF65-F5344CB8AC3E}">
        <p14:creationId xmlns:p14="http://schemas.microsoft.com/office/powerpoint/2010/main" val="247812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766060" y="5355167"/>
            <a:ext cx="17099280" cy="12763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0368260" y="5355167"/>
            <a:ext cx="17099280" cy="12763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269C63A-B9AF-4C60-AF28-F6F99108163B}" type="datetimeFigureOut">
              <a:rPr lang="en-US" smtClean="0"/>
              <a:t>3/14/16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79195-479E-4451-8BB6-44A1471C2109}" type="slidenum">
              <a:rPr lang="en-US" smtClean="0"/>
              <a:t>‹#›</a:t>
            </a:fld>
            <a:endParaRPr lang="en-US"/>
          </a:p>
        </p:txBody>
      </p:sp>
    </p:spTree>
    <p:extLst>
      <p:ext uri="{BB962C8B-B14F-4D97-AF65-F5344CB8AC3E}">
        <p14:creationId xmlns:p14="http://schemas.microsoft.com/office/powerpoint/2010/main" val="94947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071035"/>
            <a:ext cx="34701480" cy="388831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771302" y="4931411"/>
            <a:ext cx="17020697" cy="2416809"/>
          </a:xfrm>
        </p:spPr>
        <p:txBody>
          <a:bodyPr anchor="b"/>
          <a:lstStyle>
            <a:lvl1pPr marL="0" indent="0">
              <a:buNone/>
              <a:defRPr sz="7040" b="1"/>
            </a:lvl1pPr>
            <a:lvl2pPr marL="1341105" indent="0">
              <a:buNone/>
              <a:defRPr sz="5867" b="1"/>
            </a:lvl2pPr>
            <a:lvl3pPr marL="2682210" indent="0">
              <a:buNone/>
              <a:defRPr sz="5280" b="1"/>
            </a:lvl3pPr>
            <a:lvl4pPr marL="4023314" indent="0">
              <a:buNone/>
              <a:defRPr sz="4693" b="1"/>
            </a:lvl4pPr>
            <a:lvl5pPr marL="5364419" indent="0">
              <a:buNone/>
              <a:defRPr sz="4693" b="1"/>
            </a:lvl5pPr>
            <a:lvl6pPr marL="6705524" indent="0">
              <a:buNone/>
              <a:defRPr sz="4693" b="1"/>
            </a:lvl6pPr>
            <a:lvl7pPr marL="8046629" indent="0">
              <a:buNone/>
              <a:defRPr sz="4693" b="1"/>
            </a:lvl7pPr>
            <a:lvl8pPr marL="9387733" indent="0">
              <a:buNone/>
              <a:defRPr sz="4693" b="1"/>
            </a:lvl8pPr>
            <a:lvl9pPr marL="10728838" indent="0">
              <a:buNone/>
              <a:defRPr sz="4693" b="1"/>
            </a:lvl9pPr>
          </a:lstStyle>
          <a:p>
            <a:pPr lvl="0"/>
            <a:r>
              <a:rPr lang="en-US" smtClean="0"/>
              <a:t>Click to edit Master text styles</a:t>
            </a:r>
          </a:p>
        </p:txBody>
      </p:sp>
      <p:sp>
        <p:nvSpPr>
          <p:cNvPr id="4" name="Content Placeholder 3"/>
          <p:cNvSpPr>
            <a:spLocks noGrp="1"/>
          </p:cNvSpPr>
          <p:nvPr>
            <p:ph sz="half" idx="2"/>
          </p:nvPr>
        </p:nvSpPr>
        <p:spPr>
          <a:xfrm>
            <a:off x="2771302" y="7348220"/>
            <a:ext cx="17020697" cy="10808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0368260" y="4931411"/>
            <a:ext cx="17104520" cy="2416809"/>
          </a:xfrm>
        </p:spPr>
        <p:txBody>
          <a:bodyPr anchor="b"/>
          <a:lstStyle>
            <a:lvl1pPr marL="0" indent="0">
              <a:buNone/>
              <a:defRPr sz="7040" b="1"/>
            </a:lvl1pPr>
            <a:lvl2pPr marL="1341105" indent="0">
              <a:buNone/>
              <a:defRPr sz="5867" b="1"/>
            </a:lvl2pPr>
            <a:lvl3pPr marL="2682210" indent="0">
              <a:buNone/>
              <a:defRPr sz="5280" b="1"/>
            </a:lvl3pPr>
            <a:lvl4pPr marL="4023314" indent="0">
              <a:buNone/>
              <a:defRPr sz="4693" b="1"/>
            </a:lvl4pPr>
            <a:lvl5pPr marL="5364419" indent="0">
              <a:buNone/>
              <a:defRPr sz="4693" b="1"/>
            </a:lvl5pPr>
            <a:lvl6pPr marL="6705524" indent="0">
              <a:buNone/>
              <a:defRPr sz="4693" b="1"/>
            </a:lvl6pPr>
            <a:lvl7pPr marL="8046629" indent="0">
              <a:buNone/>
              <a:defRPr sz="4693" b="1"/>
            </a:lvl7pPr>
            <a:lvl8pPr marL="9387733" indent="0">
              <a:buNone/>
              <a:defRPr sz="4693" b="1"/>
            </a:lvl8pPr>
            <a:lvl9pPr marL="10728838" indent="0">
              <a:buNone/>
              <a:defRPr sz="4693" b="1"/>
            </a:lvl9pPr>
          </a:lstStyle>
          <a:p>
            <a:pPr lvl="0"/>
            <a:r>
              <a:rPr lang="en-US" smtClean="0"/>
              <a:t>Click to edit Master text styles</a:t>
            </a:r>
          </a:p>
        </p:txBody>
      </p:sp>
      <p:sp>
        <p:nvSpPr>
          <p:cNvPr id="6" name="Content Placeholder 5"/>
          <p:cNvSpPr>
            <a:spLocks noGrp="1"/>
          </p:cNvSpPr>
          <p:nvPr>
            <p:ph sz="quarter" idx="4"/>
          </p:nvPr>
        </p:nvSpPr>
        <p:spPr>
          <a:xfrm>
            <a:off x="20368260" y="7348220"/>
            <a:ext cx="17104520" cy="10808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69C63A-B9AF-4C60-AF28-F6F99108163B}" type="datetimeFigureOut">
              <a:rPr lang="en-US" smtClean="0"/>
              <a:t>3/14/16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179195-479E-4451-8BB6-44A1471C2109}" type="slidenum">
              <a:rPr lang="en-US" smtClean="0"/>
              <a:t>‹#›</a:t>
            </a:fld>
            <a:endParaRPr lang="en-US"/>
          </a:p>
        </p:txBody>
      </p:sp>
    </p:spTree>
    <p:extLst>
      <p:ext uri="{BB962C8B-B14F-4D97-AF65-F5344CB8AC3E}">
        <p14:creationId xmlns:p14="http://schemas.microsoft.com/office/powerpoint/2010/main" val="2473243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269C63A-B9AF-4C60-AF28-F6F99108163B}" type="datetimeFigureOut">
              <a:rPr lang="en-US" smtClean="0"/>
              <a:t>3/14/16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179195-479E-4451-8BB6-44A1471C2109}" type="slidenum">
              <a:rPr lang="en-US" smtClean="0"/>
              <a:t>‹#›</a:t>
            </a:fld>
            <a:endParaRPr lang="en-US"/>
          </a:p>
        </p:txBody>
      </p:sp>
    </p:spTree>
    <p:extLst>
      <p:ext uri="{BB962C8B-B14F-4D97-AF65-F5344CB8AC3E}">
        <p14:creationId xmlns:p14="http://schemas.microsoft.com/office/powerpoint/2010/main" val="2280289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69C63A-B9AF-4C60-AF28-F6F99108163B}" type="datetimeFigureOut">
              <a:rPr lang="en-US" smtClean="0"/>
              <a:t>3/14/16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179195-479E-4451-8BB6-44A1471C2109}" type="slidenum">
              <a:rPr lang="en-US" smtClean="0"/>
              <a:t>‹#›</a:t>
            </a:fld>
            <a:endParaRPr lang="en-US"/>
          </a:p>
        </p:txBody>
      </p:sp>
    </p:spTree>
    <p:extLst>
      <p:ext uri="{BB962C8B-B14F-4D97-AF65-F5344CB8AC3E}">
        <p14:creationId xmlns:p14="http://schemas.microsoft.com/office/powerpoint/2010/main" val="31148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2" y="1341120"/>
            <a:ext cx="12976382" cy="4693920"/>
          </a:xfrm>
        </p:spPr>
        <p:txBody>
          <a:bodyPr anchor="b"/>
          <a:lstStyle>
            <a:lvl1pPr>
              <a:defRPr sz="9387"/>
            </a:lvl1pPr>
          </a:lstStyle>
          <a:p>
            <a:r>
              <a:rPr lang="en-US" smtClean="0"/>
              <a:t>Click to edit Master title style</a:t>
            </a:r>
            <a:endParaRPr lang="en-US" dirty="0"/>
          </a:p>
        </p:txBody>
      </p:sp>
      <p:sp>
        <p:nvSpPr>
          <p:cNvPr id="3" name="Content Placeholder 2"/>
          <p:cNvSpPr>
            <a:spLocks noGrp="1"/>
          </p:cNvSpPr>
          <p:nvPr>
            <p:ph idx="1"/>
          </p:nvPr>
        </p:nvSpPr>
        <p:spPr>
          <a:xfrm>
            <a:off x="17104520" y="2896448"/>
            <a:ext cx="20368260" cy="14295967"/>
          </a:xfrm>
        </p:spPr>
        <p:txBody>
          <a:bodyPr/>
          <a:lstStyle>
            <a:lvl1pPr>
              <a:defRPr sz="9387"/>
            </a:lvl1pPr>
            <a:lvl2pPr>
              <a:defRPr sz="8213"/>
            </a:lvl2pPr>
            <a:lvl3pPr>
              <a:defRPr sz="7040"/>
            </a:lvl3pPr>
            <a:lvl4pPr>
              <a:defRPr sz="5867"/>
            </a:lvl4pPr>
            <a:lvl5pPr>
              <a:defRPr sz="5867"/>
            </a:lvl5pPr>
            <a:lvl6pPr>
              <a:defRPr sz="5867"/>
            </a:lvl6pPr>
            <a:lvl7pPr>
              <a:defRPr sz="5867"/>
            </a:lvl7pPr>
            <a:lvl8pPr>
              <a:defRPr sz="5867"/>
            </a:lvl8pPr>
            <a:lvl9pPr>
              <a:defRPr sz="5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771302" y="6035040"/>
            <a:ext cx="12976382" cy="11180658"/>
          </a:xfrm>
        </p:spPr>
        <p:txBody>
          <a:bodyPr/>
          <a:lstStyle>
            <a:lvl1pPr marL="0" indent="0">
              <a:buNone/>
              <a:defRPr sz="4693"/>
            </a:lvl1pPr>
            <a:lvl2pPr marL="1341105" indent="0">
              <a:buNone/>
              <a:defRPr sz="4107"/>
            </a:lvl2pPr>
            <a:lvl3pPr marL="2682210" indent="0">
              <a:buNone/>
              <a:defRPr sz="3520"/>
            </a:lvl3pPr>
            <a:lvl4pPr marL="4023314" indent="0">
              <a:buNone/>
              <a:defRPr sz="2933"/>
            </a:lvl4pPr>
            <a:lvl5pPr marL="5364419" indent="0">
              <a:buNone/>
              <a:defRPr sz="2933"/>
            </a:lvl5pPr>
            <a:lvl6pPr marL="6705524" indent="0">
              <a:buNone/>
              <a:defRPr sz="2933"/>
            </a:lvl6pPr>
            <a:lvl7pPr marL="8046629" indent="0">
              <a:buNone/>
              <a:defRPr sz="2933"/>
            </a:lvl7pPr>
            <a:lvl8pPr marL="9387733" indent="0">
              <a:buNone/>
              <a:defRPr sz="2933"/>
            </a:lvl8pPr>
            <a:lvl9pPr marL="10728838" indent="0">
              <a:buNone/>
              <a:defRPr sz="29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69C63A-B9AF-4C60-AF28-F6F99108163B}" type="datetimeFigureOut">
              <a:rPr lang="en-US" smtClean="0"/>
              <a:t>3/14/16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79195-479E-4451-8BB6-44A1471C2109}" type="slidenum">
              <a:rPr lang="en-US" smtClean="0"/>
              <a:t>‹#›</a:t>
            </a:fld>
            <a:endParaRPr lang="en-US"/>
          </a:p>
        </p:txBody>
      </p:sp>
    </p:spTree>
    <p:extLst>
      <p:ext uri="{BB962C8B-B14F-4D97-AF65-F5344CB8AC3E}">
        <p14:creationId xmlns:p14="http://schemas.microsoft.com/office/powerpoint/2010/main" val="3982478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2" y="1341120"/>
            <a:ext cx="12976382" cy="4693920"/>
          </a:xfrm>
        </p:spPr>
        <p:txBody>
          <a:bodyPr anchor="b"/>
          <a:lstStyle>
            <a:lvl1pPr>
              <a:defRPr sz="938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104520" y="2896448"/>
            <a:ext cx="20368260" cy="14295967"/>
          </a:xfrm>
        </p:spPr>
        <p:txBody>
          <a:bodyPr anchor="t"/>
          <a:lstStyle>
            <a:lvl1pPr marL="0" indent="0">
              <a:buNone/>
              <a:defRPr sz="9387"/>
            </a:lvl1pPr>
            <a:lvl2pPr marL="1341105" indent="0">
              <a:buNone/>
              <a:defRPr sz="8213"/>
            </a:lvl2pPr>
            <a:lvl3pPr marL="2682210" indent="0">
              <a:buNone/>
              <a:defRPr sz="7040"/>
            </a:lvl3pPr>
            <a:lvl4pPr marL="4023314" indent="0">
              <a:buNone/>
              <a:defRPr sz="5867"/>
            </a:lvl4pPr>
            <a:lvl5pPr marL="5364419" indent="0">
              <a:buNone/>
              <a:defRPr sz="5867"/>
            </a:lvl5pPr>
            <a:lvl6pPr marL="6705524" indent="0">
              <a:buNone/>
              <a:defRPr sz="5867"/>
            </a:lvl6pPr>
            <a:lvl7pPr marL="8046629" indent="0">
              <a:buNone/>
              <a:defRPr sz="5867"/>
            </a:lvl7pPr>
            <a:lvl8pPr marL="9387733" indent="0">
              <a:buNone/>
              <a:defRPr sz="5867"/>
            </a:lvl8pPr>
            <a:lvl9pPr marL="10728838" indent="0">
              <a:buNone/>
              <a:defRPr sz="5867"/>
            </a:lvl9pPr>
          </a:lstStyle>
          <a:p>
            <a:r>
              <a:rPr lang="en-US" smtClean="0"/>
              <a:t>Click icon to add picture</a:t>
            </a:r>
            <a:endParaRPr lang="en-US" dirty="0"/>
          </a:p>
        </p:txBody>
      </p:sp>
      <p:sp>
        <p:nvSpPr>
          <p:cNvPr id="4" name="Text Placeholder 3"/>
          <p:cNvSpPr>
            <a:spLocks noGrp="1"/>
          </p:cNvSpPr>
          <p:nvPr>
            <p:ph type="body" sz="half" idx="2"/>
          </p:nvPr>
        </p:nvSpPr>
        <p:spPr>
          <a:xfrm>
            <a:off x="2771302" y="6035040"/>
            <a:ext cx="12976382" cy="11180658"/>
          </a:xfrm>
        </p:spPr>
        <p:txBody>
          <a:bodyPr/>
          <a:lstStyle>
            <a:lvl1pPr marL="0" indent="0">
              <a:buNone/>
              <a:defRPr sz="4693"/>
            </a:lvl1pPr>
            <a:lvl2pPr marL="1341105" indent="0">
              <a:buNone/>
              <a:defRPr sz="4107"/>
            </a:lvl2pPr>
            <a:lvl3pPr marL="2682210" indent="0">
              <a:buNone/>
              <a:defRPr sz="3520"/>
            </a:lvl3pPr>
            <a:lvl4pPr marL="4023314" indent="0">
              <a:buNone/>
              <a:defRPr sz="2933"/>
            </a:lvl4pPr>
            <a:lvl5pPr marL="5364419" indent="0">
              <a:buNone/>
              <a:defRPr sz="2933"/>
            </a:lvl5pPr>
            <a:lvl6pPr marL="6705524" indent="0">
              <a:buNone/>
              <a:defRPr sz="2933"/>
            </a:lvl6pPr>
            <a:lvl7pPr marL="8046629" indent="0">
              <a:buNone/>
              <a:defRPr sz="2933"/>
            </a:lvl7pPr>
            <a:lvl8pPr marL="9387733" indent="0">
              <a:buNone/>
              <a:defRPr sz="2933"/>
            </a:lvl8pPr>
            <a:lvl9pPr marL="10728838" indent="0">
              <a:buNone/>
              <a:defRPr sz="29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69C63A-B9AF-4C60-AF28-F6F99108163B}" type="datetimeFigureOut">
              <a:rPr lang="en-US" smtClean="0"/>
              <a:t>3/14/16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79195-479E-4451-8BB6-44A1471C2109}" type="slidenum">
              <a:rPr lang="en-US" smtClean="0"/>
              <a:t>‹#›</a:t>
            </a:fld>
            <a:endParaRPr lang="en-US"/>
          </a:p>
        </p:txBody>
      </p:sp>
    </p:spTree>
    <p:extLst>
      <p:ext uri="{BB962C8B-B14F-4D97-AF65-F5344CB8AC3E}">
        <p14:creationId xmlns:p14="http://schemas.microsoft.com/office/powerpoint/2010/main" val="4924544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071035"/>
            <a:ext cx="34701480" cy="388831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66060" y="5355167"/>
            <a:ext cx="34701480" cy="127639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66060" y="18645295"/>
            <a:ext cx="9052560" cy="1071033"/>
          </a:xfrm>
          <a:prstGeom prst="rect">
            <a:avLst/>
          </a:prstGeom>
        </p:spPr>
        <p:txBody>
          <a:bodyPr vert="horz" lIns="91440" tIns="45720" rIns="91440" bIns="45720" rtlCol="0" anchor="ctr"/>
          <a:lstStyle>
            <a:lvl1pPr algn="l">
              <a:defRPr sz="3520">
                <a:solidFill>
                  <a:schemeClr val="tx1">
                    <a:tint val="75000"/>
                  </a:schemeClr>
                </a:solidFill>
              </a:defRPr>
            </a:lvl1pPr>
          </a:lstStyle>
          <a:p>
            <a:fld id="{F269C63A-B9AF-4C60-AF28-F6F99108163B}" type="datetimeFigureOut">
              <a:rPr lang="en-US" smtClean="0"/>
              <a:t>3/14/16</a:t>
            </a:fld>
            <a:endParaRPr lang="en-US"/>
          </a:p>
        </p:txBody>
      </p:sp>
      <p:sp>
        <p:nvSpPr>
          <p:cNvPr id="5" name="Footer Placeholder 4"/>
          <p:cNvSpPr>
            <a:spLocks noGrp="1"/>
          </p:cNvSpPr>
          <p:nvPr>
            <p:ph type="ftr" sz="quarter" idx="3"/>
          </p:nvPr>
        </p:nvSpPr>
        <p:spPr>
          <a:xfrm>
            <a:off x="13327380" y="18645295"/>
            <a:ext cx="13578840" cy="1071033"/>
          </a:xfrm>
          <a:prstGeom prst="rect">
            <a:avLst/>
          </a:prstGeom>
        </p:spPr>
        <p:txBody>
          <a:bodyPr vert="horz" lIns="91440" tIns="45720" rIns="91440" bIns="45720" rtlCol="0" anchor="ctr"/>
          <a:lstStyle>
            <a:lvl1pPr algn="ctr">
              <a:defRPr sz="35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18645295"/>
            <a:ext cx="9052560" cy="1071033"/>
          </a:xfrm>
          <a:prstGeom prst="rect">
            <a:avLst/>
          </a:prstGeom>
        </p:spPr>
        <p:txBody>
          <a:bodyPr vert="horz" lIns="91440" tIns="45720" rIns="91440" bIns="45720" rtlCol="0" anchor="ctr"/>
          <a:lstStyle>
            <a:lvl1pPr algn="r">
              <a:defRPr sz="3520">
                <a:solidFill>
                  <a:schemeClr val="tx1">
                    <a:tint val="75000"/>
                  </a:schemeClr>
                </a:solidFill>
              </a:defRPr>
            </a:lvl1pPr>
          </a:lstStyle>
          <a:p>
            <a:fld id="{BA179195-479E-4451-8BB6-44A1471C2109}" type="slidenum">
              <a:rPr lang="en-US" smtClean="0"/>
              <a:t>‹#›</a:t>
            </a:fld>
            <a:endParaRPr lang="en-US"/>
          </a:p>
        </p:txBody>
      </p:sp>
    </p:spTree>
    <p:extLst>
      <p:ext uri="{BB962C8B-B14F-4D97-AF65-F5344CB8AC3E}">
        <p14:creationId xmlns:p14="http://schemas.microsoft.com/office/powerpoint/2010/main" val="3247982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682210" rtl="0" eaLnBrk="1" latinLnBrk="0" hangingPunct="1">
        <a:lnSpc>
          <a:spcPct val="90000"/>
        </a:lnSpc>
        <a:spcBef>
          <a:spcPct val="0"/>
        </a:spcBef>
        <a:buNone/>
        <a:defRPr sz="12907" kern="1200">
          <a:solidFill>
            <a:schemeClr val="tx1"/>
          </a:solidFill>
          <a:latin typeface="+mj-lt"/>
          <a:ea typeface="+mj-ea"/>
          <a:cs typeface="+mj-cs"/>
        </a:defRPr>
      </a:lvl1pPr>
    </p:titleStyle>
    <p:bodyStyle>
      <a:lvl1pPr marL="670552" indent="-670552" algn="l" defTabSz="2682210" rtl="0" eaLnBrk="1" latinLnBrk="0" hangingPunct="1">
        <a:lnSpc>
          <a:spcPct val="90000"/>
        </a:lnSpc>
        <a:spcBef>
          <a:spcPts val="2933"/>
        </a:spcBef>
        <a:buFont typeface="Arial" panose="020B0604020202020204" pitchFamily="34" charset="0"/>
        <a:buChar char="•"/>
        <a:defRPr sz="8213" kern="1200">
          <a:solidFill>
            <a:schemeClr val="tx1"/>
          </a:solidFill>
          <a:latin typeface="+mn-lt"/>
          <a:ea typeface="+mn-ea"/>
          <a:cs typeface="+mn-cs"/>
        </a:defRPr>
      </a:lvl1pPr>
      <a:lvl2pPr marL="2011657" indent="-670552" algn="l" defTabSz="2682210" rtl="0" eaLnBrk="1" latinLnBrk="0" hangingPunct="1">
        <a:lnSpc>
          <a:spcPct val="90000"/>
        </a:lnSpc>
        <a:spcBef>
          <a:spcPts val="1467"/>
        </a:spcBef>
        <a:buFont typeface="Arial" panose="020B0604020202020204" pitchFamily="34" charset="0"/>
        <a:buChar char="•"/>
        <a:defRPr sz="7040" kern="1200">
          <a:solidFill>
            <a:schemeClr val="tx1"/>
          </a:solidFill>
          <a:latin typeface="+mn-lt"/>
          <a:ea typeface="+mn-ea"/>
          <a:cs typeface="+mn-cs"/>
        </a:defRPr>
      </a:lvl2pPr>
      <a:lvl3pPr marL="3352762" indent="-670552" algn="l" defTabSz="2682210" rtl="0" eaLnBrk="1" latinLnBrk="0" hangingPunct="1">
        <a:lnSpc>
          <a:spcPct val="90000"/>
        </a:lnSpc>
        <a:spcBef>
          <a:spcPts val="1467"/>
        </a:spcBef>
        <a:buFont typeface="Arial" panose="020B0604020202020204" pitchFamily="34" charset="0"/>
        <a:buChar char="•"/>
        <a:defRPr sz="5867" kern="1200">
          <a:solidFill>
            <a:schemeClr val="tx1"/>
          </a:solidFill>
          <a:latin typeface="+mn-lt"/>
          <a:ea typeface="+mn-ea"/>
          <a:cs typeface="+mn-cs"/>
        </a:defRPr>
      </a:lvl3pPr>
      <a:lvl4pPr marL="4693867"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4pPr>
      <a:lvl5pPr marL="6034971"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5pPr>
      <a:lvl6pPr marL="7376076"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6pPr>
      <a:lvl7pPr marL="8717181"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7pPr>
      <a:lvl8pPr marL="10058286"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8pPr>
      <a:lvl9pPr marL="11399390"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9pPr>
    </p:bodyStyle>
    <p:otherStyle>
      <a:defPPr>
        <a:defRPr lang="en-US"/>
      </a:defPPr>
      <a:lvl1pPr marL="0" algn="l" defTabSz="2682210" rtl="0" eaLnBrk="1" latinLnBrk="0" hangingPunct="1">
        <a:defRPr sz="5280" kern="1200">
          <a:solidFill>
            <a:schemeClr val="tx1"/>
          </a:solidFill>
          <a:latin typeface="+mn-lt"/>
          <a:ea typeface="+mn-ea"/>
          <a:cs typeface="+mn-cs"/>
        </a:defRPr>
      </a:lvl1pPr>
      <a:lvl2pPr marL="1341105" algn="l" defTabSz="2682210" rtl="0" eaLnBrk="1" latinLnBrk="0" hangingPunct="1">
        <a:defRPr sz="5280" kern="1200">
          <a:solidFill>
            <a:schemeClr val="tx1"/>
          </a:solidFill>
          <a:latin typeface="+mn-lt"/>
          <a:ea typeface="+mn-ea"/>
          <a:cs typeface="+mn-cs"/>
        </a:defRPr>
      </a:lvl2pPr>
      <a:lvl3pPr marL="2682210" algn="l" defTabSz="2682210" rtl="0" eaLnBrk="1" latinLnBrk="0" hangingPunct="1">
        <a:defRPr sz="5280" kern="1200">
          <a:solidFill>
            <a:schemeClr val="tx1"/>
          </a:solidFill>
          <a:latin typeface="+mn-lt"/>
          <a:ea typeface="+mn-ea"/>
          <a:cs typeface="+mn-cs"/>
        </a:defRPr>
      </a:lvl3pPr>
      <a:lvl4pPr marL="4023314" algn="l" defTabSz="2682210" rtl="0" eaLnBrk="1" latinLnBrk="0" hangingPunct="1">
        <a:defRPr sz="5280" kern="1200">
          <a:solidFill>
            <a:schemeClr val="tx1"/>
          </a:solidFill>
          <a:latin typeface="+mn-lt"/>
          <a:ea typeface="+mn-ea"/>
          <a:cs typeface="+mn-cs"/>
        </a:defRPr>
      </a:lvl4pPr>
      <a:lvl5pPr marL="5364419" algn="l" defTabSz="2682210" rtl="0" eaLnBrk="1" latinLnBrk="0" hangingPunct="1">
        <a:defRPr sz="5280" kern="1200">
          <a:solidFill>
            <a:schemeClr val="tx1"/>
          </a:solidFill>
          <a:latin typeface="+mn-lt"/>
          <a:ea typeface="+mn-ea"/>
          <a:cs typeface="+mn-cs"/>
        </a:defRPr>
      </a:lvl5pPr>
      <a:lvl6pPr marL="6705524" algn="l" defTabSz="2682210" rtl="0" eaLnBrk="1" latinLnBrk="0" hangingPunct="1">
        <a:defRPr sz="5280" kern="1200">
          <a:solidFill>
            <a:schemeClr val="tx1"/>
          </a:solidFill>
          <a:latin typeface="+mn-lt"/>
          <a:ea typeface="+mn-ea"/>
          <a:cs typeface="+mn-cs"/>
        </a:defRPr>
      </a:lvl6pPr>
      <a:lvl7pPr marL="8046629" algn="l" defTabSz="2682210" rtl="0" eaLnBrk="1" latinLnBrk="0" hangingPunct="1">
        <a:defRPr sz="5280" kern="1200">
          <a:solidFill>
            <a:schemeClr val="tx1"/>
          </a:solidFill>
          <a:latin typeface="+mn-lt"/>
          <a:ea typeface="+mn-ea"/>
          <a:cs typeface="+mn-cs"/>
        </a:defRPr>
      </a:lvl7pPr>
      <a:lvl8pPr marL="9387733" algn="l" defTabSz="2682210" rtl="0" eaLnBrk="1" latinLnBrk="0" hangingPunct="1">
        <a:defRPr sz="5280" kern="1200">
          <a:solidFill>
            <a:schemeClr val="tx1"/>
          </a:solidFill>
          <a:latin typeface="+mn-lt"/>
          <a:ea typeface="+mn-ea"/>
          <a:cs typeface="+mn-cs"/>
        </a:defRPr>
      </a:lvl8pPr>
      <a:lvl9pPr marL="10728838" algn="l" defTabSz="2682210" rtl="0" eaLnBrk="1" latinLnBrk="0" hangingPunct="1">
        <a:defRPr sz="52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7.tif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jpg"/><Relationship Id="rId14" Type="http://schemas.openxmlformats.org/officeDocument/2006/relationships/image" Target="../media/image12.jpg"/><Relationship Id="rId15" Type="http://schemas.openxmlformats.org/officeDocument/2006/relationships/image" Target="../media/image13.jpg"/><Relationship Id="rId16" Type="http://schemas.openxmlformats.org/officeDocument/2006/relationships/image" Target="../media/image14.png"/><Relationship Id="rId17" Type="http://schemas.openxmlformats.org/officeDocument/2006/relationships/hyperlink" Target="http://benchmarkdose.com/" TargetMode="External"/><Relationship Id="rId18" Type="http://schemas.openxmlformats.org/officeDocument/2006/relationships/image" Target="../media/image15.tiff"/><Relationship Id="rId19"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5784" y="7692051"/>
            <a:ext cx="4345524" cy="5945204"/>
          </a:xfrm>
          <a:prstGeom prst="rect">
            <a:avLst/>
          </a:prstGeom>
          <a:ln>
            <a:noFill/>
          </a:ln>
          <a:effectLst>
            <a:outerShdw blurRad="190500" algn="tl" rotWithShape="0">
              <a:srgbClr val="000000">
                <a:alpha val="70000"/>
              </a:srgbClr>
            </a:outerShdw>
          </a:effectLst>
        </p:spPr>
      </p:pic>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4392" y="15399580"/>
            <a:ext cx="10058400" cy="4005900"/>
          </a:xfrm>
          <a:prstGeom prst="rect">
            <a:avLst/>
          </a:prstGeom>
          <a:ln>
            <a:noFill/>
          </a:ln>
          <a:effectLst>
            <a:outerShdw blurRad="190500" algn="tl" rotWithShape="0">
              <a:srgbClr val="000000">
                <a:alpha val="70000"/>
              </a:srgb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75498" y="6848710"/>
            <a:ext cx="7868504" cy="3018781"/>
          </a:xfrm>
          <a:prstGeom prst="rect">
            <a:avLst/>
          </a:prstGeom>
          <a:ln>
            <a:noFill/>
          </a:ln>
          <a:effectLst>
            <a:outerShdw blurRad="190500" algn="tl" rotWithShape="0">
              <a:srgbClr val="000000">
                <a:alpha val="70000"/>
              </a:srgbClr>
            </a:outerShdw>
          </a:effectLst>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9010" y="13570898"/>
            <a:ext cx="7142381" cy="4026441"/>
          </a:xfrm>
          <a:prstGeom prst="rect">
            <a:avLst/>
          </a:prstGeom>
          <a:ln>
            <a:noFill/>
          </a:ln>
          <a:effectLst>
            <a:outerShdw blurRad="190500" algn="tl" rotWithShape="0">
              <a:srgbClr val="000000">
                <a:alpha val="70000"/>
              </a:srgbClr>
            </a:outerShdw>
          </a:effectLst>
        </p:spPr>
      </p:pic>
      <p:sp>
        <p:nvSpPr>
          <p:cNvPr id="2" name="TextBox 1"/>
          <p:cNvSpPr txBox="1"/>
          <p:nvPr/>
        </p:nvSpPr>
        <p:spPr>
          <a:xfrm>
            <a:off x="9788565" y="252249"/>
            <a:ext cx="21516531" cy="1169551"/>
          </a:xfrm>
          <a:prstGeom prst="rect">
            <a:avLst/>
          </a:prstGeom>
          <a:noFill/>
        </p:spPr>
        <p:txBody>
          <a:bodyPr wrap="none" rtlCol="0">
            <a:spAutoFit/>
          </a:bodyPr>
          <a:lstStyle/>
          <a:p>
            <a:r>
              <a:rPr lang="en-US" sz="7000" b="1" dirty="0">
                <a:solidFill>
                  <a:schemeClr val="bg1"/>
                </a:solidFill>
              </a:rPr>
              <a:t>A Next Generation Benchmark Dose Computation System</a:t>
            </a:r>
            <a:endParaRPr lang="en-US" sz="7000" dirty="0">
              <a:solidFill>
                <a:schemeClr val="bg1"/>
              </a:solidFill>
            </a:endParaRPr>
          </a:p>
        </p:txBody>
      </p:sp>
      <p:sp>
        <p:nvSpPr>
          <p:cNvPr id="3" name="TextBox 2"/>
          <p:cNvSpPr txBox="1"/>
          <p:nvPr/>
        </p:nvSpPr>
        <p:spPr>
          <a:xfrm>
            <a:off x="18067282" y="1192862"/>
            <a:ext cx="7390806" cy="738664"/>
          </a:xfrm>
          <a:prstGeom prst="rect">
            <a:avLst/>
          </a:prstGeom>
          <a:noFill/>
        </p:spPr>
        <p:txBody>
          <a:bodyPr wrap="none" rtlCol="0">
            <a:spAutoFit/>
          </a:bodyPr>
          <a:lstStyle/>
          <a:p>
            <a:r>
              <a:rPr lang="en-US" sz="4200" b="1" dirty="0" err="1" smtClean="0">
                <a:solidFill>
                  <a:schemeClr val="bg1"/>
                </a:solidFill>
                <a:latin typeface="Times New Roman" panose="02020603050405020304" pitchFamily="18" charset="0"/>
                <a:cs typeface="Times New Roman" panose="02020603050405020304" pitchFamily="18" charset="0"/>
              </a:rPr>
              <a:t>Kan</a:t>
            </a:r>
            <a:r>
              <a:rPr lang="en-US" sz="4200" b="1" dirty="0" smtClean="0">
                <a:solidFill>
                  <a:schemeClr val="bg1"/>
                </a:solidFill>
                <a:latin typeface="Times New Roman" panose="02020603050405020304" pitchFamily="18" charset="0"/>
                <a:cs typeface="Times New Roman" panose="02020603050405020304" pitchFamily="18" charset="0"/>
              </a:rPr>
              <a:t> Shao </a:t>
            </a:r>
            <a:r>
              <a:rPr lang="en-US" sz="4200" b="1" baseline="30000" dirty="0" smtClean="0">
                <a:solidFill>
                  <a:schemeClr val="bg1"/>
                </a:solidFill>
                <a:latin typeface="Times New Roman" panose="02020603050405020304" pitchFamily="18" charset="0"/>
                <a:cs typeface="Times New Roman" panose="02020603050405020304" pitchFamily="18" charset="0"/>
              </a:rPr>
              <a:t>1</a:t>
            </a:r>
            <a:r>
              <a:rPr lang="en-US" sz="4200" b="1" dirty="0" smtClean="0">
                <a:solidFill>
                  <a:schemeClr val="bg1"/>
                </a:solidFill>
                <a:latin typeface="Times New Roman" panose="02020603050405020304" pitchFamily="18" charset="0"/>
                <a:cs typeface="Times New Roman" panose="02020603050405020304" pitchFamily="18" charset="0"/>
              </a:rPr>
              <a:t> and Andy Shapiro </a:t>
            </a:r>
            <a:r>
              <a:rPr lang="en-US" sz="4200" b="1" baseline="30000" dirty="0" smtClean="0">
                <a:solidFill>
                  <a:schemeClr val="bg1"/>
                </a:solidFill>
                <a:latin typeface="Times New Roman" panose="02020603050405020304" pitchFamily="18" charset="0"/>
                <a:cs typeface="Times New Roman" panose="02020603050405020304" pitchFamily="18" charset="0"/>
              </a:rPr>
              <a:t>2</a:t>
            </a:r>
            <a:endParaRPr lang="en-US" sz="4200" b="1" baseline="30000" dirty="0">
              <a:solidFill>
                <a:schemeClr val="bg1"/>
              </a:solidFill>
              <a:latin typeface="Times New Roman" panose="02020603050405020304" pitchFamily="18" charset="0"/>
              <a:cs typeface="Times New Roman" panose="02020603050405020304" pitchFamily="18" charset="0"/>
            </a:endParaRPr>
          </a:p>
        </p:txBody>
      </p:sp>
      <p:sp>
        <p:nvSpPr>
          <p:cNvPr id="4" name="Text Box 16"/>
          <p:cNvSpPr txBox="1">
            <a:spLocks noChangeArrowheads="1"/>
          </p:cNvSpPr>
          <p:nvPr/>
        </p:nvSpPr>
        <p:spPr bwMode="auto">
          <a:xfrm>
            <a:off x="29355393" y="2349951"/>
            <a:ext cx="10477500" cy="380322"/>
          </a:xfrm>
          <a:prstGeom prst="rect">
            <a:avLst/>
          </a:prstGeom>
          <a:noFill/>
          <a:ln w="9525">
            <a:noFill/>
            <a:miter lim="800000"/>
            <a:headEnd/>
            <a:tailEnd/>
          </a:ln>
          <a:effectLst/>
        </p:spPr>
        <p:txBody>
          <a:bodyPr wrap="square" lIns="71844" tIns="35922" rIns="71844" bIns="35922">
            <a:spAutoFit/>
          </a:bodyPr>
          <a:lstStyle/>
          <a:p>
            <a:pPr algn="r"/>
            <a:r>
              <a:rPr lang="en-US" sz="2000" dirty="0" smtClean="0">
                <a:solidFill>
                  <a:schemeClr val="bg1"/>
                </a:solidFill>
              </a:rPr>
              <a:t>Contact: Kan  Shao </a:t>
            </a:r>
            <a:r>
              <a:rPr lang="en-US" sz="2000" b="1" dirty="0" smtClean="0">
                <a:solidFill>
                  <a:schemeClr val="bg1"/>
                </a:solidFill>
              </a:rPr>
              <a:t> </a:t>
            </a:r>
            <a:r>
              <a:rPr lang="en-US" sz="2000" b="1" dirty="0">
                <a:solidFill>
                  <a:schemeClr val="bg1"/>
                </a:solidFill>
              </a:rPr>
              <a:t>l</a:t>
            </a:r>
            <a:r>
              <a:rPr lang="en-US" sz="2000" dirty="0">
                <a:solidFill>
                  <a:schemeClr val="bg1"/>
                </a:solidFill>
              </a:rPr>
              <a:t>  </a:t>
            </a:r>
            <a:r>
              <a:rPr lang="en-US" sz="2000" dirty="0" smtClean="0">
                <a:solidFill>
                  <a:schemeClr val="bg1"/>
                </a:solidFill>
              </a:rPr>
              <a:t>Email: kshao@Indiana.edu  </a:t>
            </a:r>
            <a:r>
              <a:rPr lang="en-US" sz="2000" b="1" dirty="0">
                <a:solidFill>
                  <a:schemeClr val="bg1"/>
                </a:solidFill>
              </a:rPr>
              <a:t>l</a:t>
            </a:r>
            <a:r>
              <a:rPr lang="en-US" sz="2000" dirty="0">
                <a:solidFill>
                  <a:schemeClr val="bg1"/>
                </a:solidFill>
              </a:rPr>
              <a:t>  </a:t>
            </a:r>
            <a:r>
              <a:rPr lang="en-US" sz="2000" dirty="0" smtClean="0">
                <a:solidFill>
                  <a:schemeClr val="bg1"/>
                </a:solidFill>
              </a:rPr>
              <a:t>812-856-2725 </a:t>
            </a:r>
            <a:endParaRPr lang="en-US" sz="2000" dirty="0">
              <a:solidFill>
                <a:schemeClr val="bg1"/>
              </a:solidFill>
            </a:endParaRPr>
          </a:p>
        </p:txBody>
      </p:sp>
      <p:sp>
        <p:nvSpPr>
          <p:cNvPr id="6" name="Rectangle 5"/>
          <p:cNvSpPr/>
          <p:nvPr/>
        </p:nvSpPr>
        <p:spPr>
          <a:xfrm>
            <a:off x="9224058" y="1874404"/>
            <a:ext cx="25081709" cy="553998"/>
          </a:xfrm>
          <a:prstGeom prst="rect">
            <a:avLst/>
          </a:prstGeom>
        </p:spPr>
        <p:txBody>
          <a:bodyPr wrap="square">
            <a:spAutoFit/>
          </a:bodyPr>
          <a:lstStyle/>
          <a:p>
            <a:r>
              <a:rPr lang="en-US" sz="3000" baseline="30000" dirty="0">
                <a:solidFill>
                  <a:schemeClr val="bg1"/>
                </a:solidFill>
                <a:latin typeface="Times New Roman" panose="02020603050405020304" pitchFamily="18" charset="0"/>
                <a:cs typeface="Times New Roman" panose="02020603050405020304" pitchFamily="18" charset="0"/>
              </a:rPr>
              <a:t>1</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smtClean="0">
                <a:solidFill>
                  <a:schemeClr val="bg1"/>
                </a:solidFill>
                <a:latin typeface="Times New Roman" panose="02020603050405020304" pitchFamily="18" charset="0"/>
                <a:cs typeface="Times New Roman" panose="02020603050405020304" pitchFamily="18" charset="0"/>
              </a:rPr>
              <a:t>Assistant Professor, Department of Environmental Health, School of Public Health, Indiana University – Bloomington; </a:t>
            </a:r>
            <a:r>
              <a:rPr lang="en-US" sz="3000" baseline="30000" dirty="0" smtClean="0">
                <a:solidFill>
                  <a:schemeClr val="bg1"/>
                </a:solidFill>
                <a:latin typeface="Times New Roman" panose="02020603050405020304" pitchFamily="18" charset="0"/>
                <a:cs typeface="Times New Roman" panose="02020603050405020304" pitchFamily="18" charset="0"/>
              </a:rPr>
              <a:t>2</a:t>
            </a:r>
            <a:r>
              <a:rPr lang="en-US" sz="3000" dirty="0" smtClean="0">
                <a:solidFill>
                  <a:schemeClr val="bg1"/>
                </a:solidFill>
                <a:latin typeface="Times New Roman" panose="02020603050405020304" pitchFamily="18" charset="0"/>
                <a:cs typeface="Times New Roman" panose="02020603050405020304" pitchFamily="18" charset="0"/>
              </a:rPr>
              <a:t> Independent Consultant, Durham, NC</a:t>
            </a:r>
            <a:endParaRPr lang="en-US" sz="3000" dirty="0">
              <a:solidFill>
                <a:schemeClr val="bg1"/>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731783" y="3216166"/>
            <a:ext cx="17464813" cy="725213"/>
          </a:xfrm>
          <a:prstGeom prst="roundRect">
            <a:avLst/>
          </a:prstGeom>
          <a:solidFill>
            <a:srgbClr val="7D15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rial" panose="020B0604020202020204" pitchFamily="34" charset="0"/>
                <a:cs typeface="Arial" panose="020B0604020202020204" pitchFamily="34" charset="0"/>
              </a:rPr>
              <a:t>The Need of Bayesian BMD Estimation</a:t>
            </a:r>
            <a:endParaRPr lang="en-US" sz="3600" b="1" dirty="0">
              <a:latin typeface="Arial" panose="020B0604020202020204" pitchFamily="34" charset="0"/>
              <a:cs typeface="Arial" panose="020B0604020202020204" pitchFamily="34" charset="0"/>
            </a:endParaRPr>
          </a:p>
        </p:txBody>
      </p:sp>
      <p:sp>
        <p:nvSpPr>
          <p:cNvPr id="10" name="Rounded Rectangle 9"/>
          <p:cNvSpPr/>
          <p:nvPr/>
        </p:nvSpPr>
        <p:spPr>
          <a:xfrm>
            <a:off x="763516" y="12004534"/>
            <a:ext cx="12603217" cy="725213"/>
          </a:xfrm>
          <a:prstGeom prst="roundRect">
            <a:avLst/>
          </a:prstGeom>
          <a:solidFill>
            <a:srgbClr val="7D15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Features of the Online BBMD System</a:t>
            </a:r>
          </a:p>
        </p:txBody>
      </p:sp>
      <p:sp>
        <p:nvSpPr>
          <p:cNvPr id="11" name="Rounded Rectangle 10"/>
          <p:cNvSpPr/>
          <p:nvPr/>
        </p:nvSpPr>
        <p:spPr>
          <a:xfrm>
            <a:off x="26855245" y="15099848"/>
            <a:ext cx="12603217" cy="756746"/>
          </a:xfrm>
          <a:prstGeom prst="roundRect">
            <a:avLst/>
          </a:prstGeom>
          <a:solidFill>
            <a:srgbClr val="7D15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Improvements in </a:t>
            </a:r>
            <a:r>
              <a:rPr lang="en-US" sz="3600" b="1" dirty="0" smtClean="0">
                <a:latin typeface="Arial" panose="020B0604020202020204" pitchFamily="34" charset="0"/>
                <a:cs typeface="Arial" panose="020B0604020202020204" pitchFamily="34" charset="0"/>
              </a:rPr>
              <a:t>the </a:t>
            </a:r>
            <a:r>
              <a:rPr lang="en-US" sz="3600" b="1" dirty="0">
                <a:latin typeface="Arial" panose="020B0604020202020204" pitchFamily="34" charset="0"/>
                <a:cs typeface="Arial" panose="020B0604020202020204" pitchFamily="34" charset="0"/>
              </a:rPr>
              <a:t>Future</a:t>
            </a:r>
          </a:p>
        </p:txBody>
      </p:sp>
      <p:sp>
        <p:nvSpPr>
          <p:cNvPr id="13" name="TextBox 12"/>
          <p:cNvSpPr txBox="1"/>
          <p:nvPr/>
        </p:nvSpPr>
        <p:spPr>
          <a:xfrm>
            <a:off x="731782" y="13789300"/>
            <a:ext cx="2063385" cy="523220"/>
          </a:xfrm>
          <a:prstGeom prst="rect">
            <a:avLst/>
          </a:prstGeom>
          <a:noFill/>
        </p:spPr>
        <p:txBody>
          <a:bodyPr wrap="none" rtlCol="0">
            <a:spAutoFit/>
          </a:bodyPr>
          <a:lstStyle/>
          <a:p>
            <a:pPr marL="571500" indent="-571500" defTabSz="914400" fontAlgn="base">
              <a:spcBef>
                <a:spcPct val="0"/>
              </a:spcBef>
              <a:spcAft>
                <a:spcPct val="0"/>
              </a:spcAft>
              <a:buFont typeface="Wingdings" panose="05000000000000000000" pitchFamily="2" charset="2"/>
              <a:buChar char="Ø"/>
            </a:pPr>
            <a:r>
              <a:rPr lang="en-US" sz="2800" b="1" dirty="0" smtClean="0">
                <a:solidFill>
                  <a:srgbClr val="7D1516"/>
                </a:solidFill>
                <a:latin typeface="Arial" charset="0"/>
              </a:rPr>
              <a:t>Dataset</a:t>
            </a:r>
          </a:p>
        </p:txBody>
      </p:sp>
      <p:sp>
        <p:nvSpPr>
          <p:cNvPr id="17" name="TextBox 16"/>
          <p:cNvSpPr txBox="1"/>
          <p:nvPr/>
        </p:nvSpPr>
        <p:spPr>
          <a:xfrm>
            <a:off x="731782" y="4054430"/>
            <a:ext cx="12603217" cy="7222490"/>
          </a:xfrm>
          <a:prstGeom prst="rect">
            <a:avLst/>
          </a:prstGeom>
          <a:noFill/>
        </p:spPr>
        <p:txBody>
          <a:bodyPr wrap="square" rtlCol="0">
            <a:spAutoFit/>
          </a:bodyPr>
          <a:lstStyle/>
          <a:p>
            <a:pPr>
              <a:lnSpc>
                <a:spcPts val="2800"/>
              </a:lnSpc>
              <a:spcBef>
                <a:spcPts val="600"/>
              </a:spcBef>
              <a:spcAft>
                <a:spcPts val="600"/>
              </a:spcAft>
            </a:pPr>
            <a:r>
              <a:rPr lang="en-US" sz="2000" dirty="0" smtClean="0">
                <a:solidFill>
                  <a:srgbClr val="000000"/>
                </a:solidFill>
                <a:latin typeface="Arial" charset="0"/>
              </a:rPr>
              <a:t>The benchmark dose (BMD) methodology has mostly replaced the traditional </a:t>
            </a:r>
            <a:r>
              <a:rPr lang="en-US" sz="2000" dirty="0">
                <a:solidFill>
                  <a:srgbClr val="000000"/>
                </a:solidFill>
                <a:latin typeface="Arial" charset="0"/>
              </a:rPr>
              <a:t>No </a:t>
            </a:r>
            <a:r>
              <a:rPr lang="en-US" sz="2000" dirty="0" smtClean="0">
                <a:solidFill>
                  <a:srgbClr val="000000"/>
                </a:solidFill>
                <a:latin typeface="Arial" charset="0"/>
              </a:rPr>
              <a:t>(or Lowest) Observed </a:t>
            </a:r>
            <a:r>
              <a:rPr lang="en-US" sz="2000" dirty="0">
                <a:solidFill>
                  <a:srgbClr val="000000"/>
                </a:solidFill>
                <a:latin typeface="Arial" charset="0"/>
              </a:rPr>
              <a:t>Adverse Effect Level (</a:t>
            </a:r>
            <a:r>
              <a:rPr lang="en-US" sz="2000" dirty="0" smtClean="0">
                <a:solidFill>
                  <a:srgbClr val="000000"/>
                </a:solidFill>
                <a:latin typeface="Arial" charset="0"/>
              </a:rPr>
              <a:t>NOAEL/LOAEL) method in quantitative human health risk assessment. Comparing to the NOAEL/LOAEL method, the BMD method is a more quantitative dose-response modeling approach in terms of the quantitative definition of adverse effect, the derivation of the lower bound of the BMD, and etc. </a:t>
            </a:r>
          </a:p>
          <a:p>
            <a:pPr>
              <a:lnSpc>
                <a:spcPts val="2800"/>
              </a:lnSpc>
              <a:spcBef>
                <a:spcPts val="600"/>
              </a:spcBef>
              <a:spcAft>
                <a:spcPts val="600"/>
              </a:spcAft>
            </a:pPr>
            <a:r>
              <a:rPr lang="en-US" sz="2000" dirty="0" smtClean="0">
                <a:solidFill>
                  <a:srgbClr val="000000"/>
                </a:solidFill>
                <a:latin typeface="Arial" charset="0"/>
              </a:rPr>
              <a:t>There are two major BMD estimation software currently available: (1) US EPA’s Benchmark Dose Software; and (2) the PROAST software published by the Netherlands’ National Institute for Public Health and the Environment. Both software played an important role in </a:t>
            </a:r>
            <a:r>
              <a:rPr lang="en-US" sz="2000" dirty="0">
                <a:solidFill>
                  <a:srgbClr val="000000"/>
                </a:solidFill>
                <a:latin typeface="Arial" charset="0"/>
              </a:rPr>
              <a:t>facilitating and promoting the BMD </a:t>
            </a:r>
            <a:r>
              <a:rPr lang="en-US" sz="2000" dirty="0" smtClean="0">
                <a:solidFill>
                  <a:srgbClr val="000000"/>
                </a:solidFill>
                <a:latin typeface="Arial" charset="0"/>
              </a:rPr>
              <a:t>methodology. The statistical methodology used in the current software is mainly based on the traditional frequentist statistics, i.e., the maximum likelihood estimation (MLE) algorithms are implemented to get point estimates for parameters of dose-response models and BMD</a:t>
            </a:r>
            <a:r>
              <a:rPr lang="en-US" sz="2000" dirty="0">
                <a:solidFill>
                  <a:srgbClr val="000000"/>
                </a:solidFill>
                <a:latin typeface="Arial" charset="0"/>
              </a:rPr>
              <a:t>. Although a lower bound of the BMD estimate is calculated, it is not a comprehensive description for the distribution of the BMD estimate.</a:t>
            </a:r>
          </a:p>
          <a:p>
            <a:pPr>
              <a:lnSpc>
                <a:spcPts val="2800"/>
              </a:lnSpc>
              <a:spcBef>
                <a:spcPts val="600"/>
              </a:spcBef>
              <a:spcAft>
                <a:spcPts val="600"/>
              </a:spcAft>
            </a:pPr>
            <a:r>
              <a:rPr lang="en-US" sz="2000" dirty="0" smtClean="0">
                <a:solidFill>
                  <a:srgbClr val="000000"/>
                </a:solidFill>
                <a:latin typeface="Arial" charset="0"/>
              </a:rPr>
              <a:t>As the mainstream </a:t>
            </a:r>
            <a:r>
              <a:rPr lang="en-US" sz="2000" dirty="0">
                <a:solidFill>
                  <a:srgbClr val="000000"/>
                </a:solidFill>
                <a:latin typeface="Arial" charset="0"/>
              </a:rPr>
              <a:t>of regulatory risk assessment </a:t>
            </a:r>
            <a:r>
              <a:rPr lang="en-US" sz="2000" dirty="0" smtClean="0">
                <a:solidFill>
                  <a:srgbClr val="000000"/>
                </a:solidFill>
                <a:latin typeface="Arial" charset="0"/>
              </a:rPr>
              <a:t>is moving </a:t>
            </a:r>
            <a:r>
              <a:rPr lang="en-US" sz="2000" dirty="0">
                <a:solidFill>
                  <a:srgbClr val="000000"/>
                </a:solidFill>
                <a:latin typeface="Arial" charset="0"/>
              </a:rPr>
              <a:t>towards a probabilistic assessment framework, a standardized tool to perform both probabilistic BMD estimation and low-dose extrapolation is of urgent </a:t>
            </a:r>
            <a:r>
              <a:rPr lang="en-US" sz="2000" dirty="0" smtClean="0">
                <a:solidFill>
                  <a:srgbClr val="000000"/>
                </a:solidFill>
                <a:latin typeface="Arial" charset="0"/>
              </a:rPr>
              <a:t>need. A </a:t>
            </a:r>
            <a:r>
              <a:rPr lang="en-US" sz="2000" dirty="0">
                <a:solidFill>
                  <a:srgbClr val="000000"/>
                </a:solidFill>
                <a:latin typeface="Arial" charset="0"/>
              </a:rPr>
              <a:t>core idea in probabilistic dose-response analysis is that the risk of having adverse effects at a specified dose level or the dose causing a certain level of risk should be probabilistically quantified and expressed in terms of distribution. </a:t>
            </a:r>
            <a:r>
              <a:rPr lang="en-US" sz="2000" dirty="0" smtClean="0">
                <a:solidFill>
                  <a:srgbClr val="000000"/>
                </a:solidFill>
                <a:latin typeface="Arial" charset="0"/>
              </a:rPr>
              <a:t>The online BMD estimation system being developed is exactly designed to achieve those goals. This system is </a:t>
            </a:r>
            <a:r>
              <a:rPr lang="en-US" sz="2000" dirty="0">
                <a:solidFill>
                  <a:srgbClr val="000000"/>
                </a:solidFill>
                <a:latin typeface="Arial" charset="0"/>
              </a:rPr>
              <a:t>established primarily based on Bayesian statistical analysis featuring Markov Chain Monte Carlo (MCMC) algorithms for dose-response model fitting, parameter and quantity of interest (e.g., BMD level) estimation. </a:t>
            </a:r>
            <a:endParaRPr lang="en-US" sz="2000" dirty="0" smtClean="0">
              <a:solidFill>
                <a:srgbClr val="000000"/>
              </a:solidFill>
              <a:latin typeface="Arial" charset="0"/>
            </a:endParaRPr>
          </a:p>
        </p:txBody>
      </p:sp>
      <p:sp>
        <p:nvSpPr>
          <p:cNvPr id="24" name="TextBox 23"/>
          <p:cNvSpPr txBox="1"/>
          <p:nvPr/>
        </p:nvSpPr>
        <p:spPr>
          <a:xfrm>
            <a:off x="733660" y="12763209"/>
            <a:ext cx="12603217" cy="779124"/>
          </a:xfrm>
          <a:prstGeom prst="rect">
            <a:avLst/>
          </a:prstGeom>
          <a:noFill/>
        </p:spPr>
        <p:txBody>
          <a:bodyPr wrap="square" rtlCol="0">
            <a:spAutoFit/>
          </a:bodyPr>
          <a:lstStyle/>
          <a:p>
            <a:pPr>
              <a:lnSpc>
                <a:spcPts val="2800"/>
              </a:lnSpc>
              <a:spcBef>
                <a:spcPts val="600"/>
              </a:spcBef>
              <a:spcAft>
                <a:spcPts val="600"/>
              </a:spcAft>
            </a:pPr>
            <a:r>
              <a:rPr lang="en-US" sz="2000" dirty="0" smtClean="0">
                <a:solidFill>
                  <a:srgbClr val="000000"/>
                </a:solidFill>
                <a:latin typeface="Arial" charset="0"/>
              </a:rPr>
              <a:t>This new system includes following sections/steps: (1) Dataset; (2) MCMC setting; (3) Model settings; (4) Execute model fit; (5) Model fit results; and (6) BMD estimates</a:t>
            </a:r>
          </a:p>
        </p:txBody>
      </p:sp>
      <p:sp>
        <p:nvSpPr>
          <p:cNvPr id="25" name="TextBox 24"/>
          <p:cNvSpPr txBox="1"/>
          <p:nvPr/>
        </p:nvSpPr>
        <p:spPr>
          <a:xfrm>
            <a:off x="966643" y="14431339"/>
            <a:ext cx="5344620" cy="2759730"/>
          </a:xfrm>
          <a:prstGeom prst="rect">
            <a:avLst/>
          </a:prstGeom>
          <a:noFill/>
        </p:spPr>
        <p:txBody>
          <a:bodyPr wrap="square" rtlCol="0">
            <a:spAutoFit/>
          </a:bodyPr>
          <a:lstStyle/>
          <a:p>
            <a:pPr marL="342900" indent="-342900">
              <a:lnSpc>
                <a:spcPts val="2800"/>
              </a:lnSpc>
              <a:spcBef>
                <a:spcPts val="600"/>
              </a:spcBef>
              <a:spcAft>
                <a:spcPts val="600"/>
              </a:spcAft>
              <a:buFont typeface="Wingdings" panose="05000000000000000000" pitchFamily="2" charset="2"/>
              <a:buChar char="v"/>
            </a:pPr>
            <a:r>
              <a:rPr lang="en-US" sz="2000" dirty="0">
                <a:solidFill>
                  <a:srgbClr val="000000"/>
                </a:solidFill>
                <a:latin typeface="Arial" charset="0"/>
              </a:rPr>
              <a:t>U</a:t>
            </a:r>
            <a:r>
              <a:rPr lang="en-US" sz="2000" dirty="0" smtClean="0">
                <a:solidFill>
                  <a:srgbClr val="000000"/>
                </a:solidFill>
                <a:latin typeface="Arial" charset="0"/>
              </a:rPr>
              <a:t>ser selects a dose-response data type for analysis: dichotomous summary; dichotomous individual; continuous summary; and continuous individual</a:t>
            </a:r>
          </a:p>
          <a:p>
            <a:pPr marL="342900" indent="-342900">
              <a:lnSpc>
                <a:spcPts val="28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Input box accepts data: data can be manually input or copied and pasted from other sources (ex: Microsoft Excel)</a:t>
            </a:r>
          </a:p>
        </p:txBody>
      </p:sp>
      <p:sp>
        <p:nvSpPr>
          <p:cNvPr id="26" name="TextBox 25"/>
          <p:cNvSpPr txBox="1"/>
          <p:nvPr/>
        </p:nvSpPr>
        <p:spPr>
          <a:xfrm>
            <a:off x="966643" y="17227770"/>
            <a:ext cx="8970264" cy="810478"/>
          </a:xfrm>
          <a:prstGeom prst="rect">
            <a:avLst/>
          </a:prstGeom>
          <a:noFill/>
        </p:spPr>
        <p:txBody>
          <a:bodyPr wrap="square" rtlCol="0">
            <a:spAutoFit/>
          </a:bodyPr>
          <a:lstStyle/>
          <a:p>
            <a:pPr marL="342900" indent="-342900">
              <a:lnSpc>
                <a:spcPts val="28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The </a:t>
            </a:r>
            <a:r>
              <a:rPr lang="en-US" sz="2000" smtClean="0">
                <a:solidFill>
                  <a:srgbClr val="000000"/>
                </a:solidFill>
                <a:latin typeface="Arial" charset="0"/>
              </a:rPr>
              <a:t>system adopts data formats</a:t>
            </a:r>
            <a:r>
              <a:rPr lang="en-US" sz="2000" dirty="0" smtClean="0">
                <a:solidFill>
                  <a:srgbClr val="000000"/>
                </a:solidFill>
                <a:latin typeface="Arial" charset="0"/>
              </a:rPr>
              <a:t/>
            </a:r>
            <a:br>
              <a:rPr lang="en-US" sz="2000" dirty="0" smtClean="0">
                <a:solidFill>
                  <a:srgbClr val="000000"/>
                </a:solidFill>
                <a:latin typeface="Arial" charset="0"/>
              </a:rPr>
            </a:br>
            <a:r>
              <a:rPr lang="en-US" sz="2000" dirty="0" smtClean="0">
                <a:solidFill>
                  <a:srgbClr val="000000"/>
                </a:solidFill>
                <a:latin typeface="Arial" charset="0"/>
              </a:rPr>
              <a:t>commonly reported in literature </a:t>
            </a:r>
            <a:r>
              <a:rPr lang="en-US" sz="2000" smtClean="0">
                <a:solidFill>
                  <a:srgbClr val="000000"/>
                </a:solidFill>
                <a:latin typeface="Arial" charset="0"/>
              </a:rPr>
              <a:t>for continuous and dichotomous </a:t>
            </a:r>
            <a:r>
              <a:rPr lang="en-US" sz="2000" dirty="0" smtClean="0">
                <a:solidFill>
                  <a:srgbClr val="000000"/>
                </a:solidFill>
                <a:latin typeface="Arial" charset="0"/>
              </a:rPr>
              <a:t>data</a:t>
            </a:r>
            <a:endParaRPr lang="en-US" sz="2000" dirty="0">
              <a:solidFill>
                <a:srgbClr val="000000"/>
              </a:solidFill>
              <a:latin typeface="Arial" charset="0"/>
            </a:endParaRPr>
          </a:p>
        </p:txBody>
      </p:sp>
      <p:sp>
        <p:nvSpPr>
          <p:cNvPr id="27" name="TextBox 26"/>
          <p:cNvSpPr txBox="1"/>
          <p:nvPr/>
        </p:nvSpPr>
        <p:spPr>
          <a:xfrm>
            <a:off x="966643" y="18067798"/>
            <a:ext cx="12362487" cy="1169551"/>
          </a:xfrm>
          <a:prstGeom prst="rect">
            <a:avLst/>
          </a:prstGeom>
          <a:noFill/>
        </p:spPr>
        <p:txBody>
          <a:bodyPr wrap="square" rtlCol="0">
            <a:spAutoFit/>
          </a:bodyPr>
          <a:lstStyle/>
          <a:p>
            <a:pPr marL="342900" indent="-342900">
              <a:lnSpc>
                <a:spcPts val="28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Once user presses the “Save dataset” button, the dataset will be saved for future use. The </a:t>
            </a:r>
            <a:r>
              <a:rPr lang="en-US" sz="2000" dirty="0">
                <a:solidFill>
                  <a:srgbClr val="000000"/>
                </a:solidFill>
                <a:latin typeface="Arial" charset="0"/>
              </a:rPr>
              <a:t>data will be visualized (not fitted</a:t>
            </a:r>
            <a:r>
              <a:rPr lang="en-US" sz="2000" dirty="0" smtClean="0">
                <a:solidFill>
                  <a:srgbClr val="000000"/>
                </a:solidFill>
                <a:latin typeface="Arial" charset="0"/>
              </a:rPr>
              <a:t>) in a plot and table. Additionally, a trend test will be performed for dichotomous data to report if the data have a clear trend for dose-response modeling</a:t>
            </a:r>
            <a:endParaRPr lang="en-US" sz="2000" dirty="0">
              <a:solidFill>
                <a:srgbClr val="000000"/>
              </a:solidFill>
              <a:latin typeface="Arial" charset="0"/>
            </a:endParaRPr>
          </a:p>
        </p:txBody>
      </p:sp>
      <p:sp>
        <p:nvSpPr>
          <p:cNvPr id="28" name="TextBox 27"/>
          <p:cNvSpPr txBox="1"/>
          <p:nvPr/>
        </p:nvSpPr>
        <p:spPr>
          <a:xfrm>
            <a:off x="13787541" y="9542913"/>
            <a:ext cx="3280065" cy="523220"/>
          </a:xfrm>
          <a:prstGeom prst="rect">
            <a:avLst/>
          </a:prstGeom>
          <a:noFill/>
        </p:spPr>
        <p:txBody>
          <a:bodyPr wrap="none" rtlCol="0">
            <a:spAutoFit/>
          </a:bodyPr>
          <a:lstStyle/>
          <a:p>
            <a:pPr marL="571500" indent="-571500" defTabSz="914400" fontAlgn="base">
              <a:spcBef>
                <a:spcPct val="0"/>
              </a:spcBef>
              <a:spcAft>
                <a:spcPct val="0"/>
              </a:spcAft>
              <a:buFont typeface="Wingdings" panose="05000000000000000000" pitchFamily="2" charset="2"/>
              <a:buChar char="Ø"/>
            </a:pPr>
            <a:r>
              <a:rPr lang="en-US" sz="2800" b="1" dirty="0" smtClean="0">
                <a:solidFill>
                  <a:srgbClr val="7D1516"/>
                </a:solidFill>
                <a:latin typeface="Arial" charset="0"/>
              </a:rPr>
              <a:t>Model settings</a:t>
            </a:r>
          </a:p>
        </p:txBody>
      </p:sp>
      <p:sp>
        <p:nvSpPr>
          <p:cNvPr id="31" name="TextBox 30"/>
          <p:cNvSpPr txBox="1"/>
          <p:nvPr/>
        </p:nvSpPr>
        <p:spPr>
          <a:xfrm>
            <a:off x="14394426" y="10548239"/>
            <a:ext cx="11738154" cy="1246495"/>
          </a:xfrm>
          <a:prstGeom prst="rect">
            <a:avLst/>
          </a:prstGeom>
          <a:noFill/>
        </p:spPr>
        <p:txBody>
          <a:bodyPr wrap="square" rtlCol="0">
            <a:spAutoFit/>
          </a:bodyPr>
          <a:lstStyle/>
          <a:p>
            <a:pPr marL="342900" indent="-342900">
              <a:lnSpc>
                <a:spcPts val="2800"/>
              </a:lnSpc>
              <a:spcBef>
                <a:spcPts val="600"/>
              </a:spcBef>
              <a:buFont typeface="Wingdings" panose="05000000000000000000" pitchFamily="2" charset="2"/>
              <a:buChar char="v"/>
            </a:pPr>
            <a:r>
              <a:rPr lang="en-US" sz="2000" b="1" dirty="0" smtClean="0">
                <a:solidFill>
                  <a:srgbClr val="000000"/>
                </a:solidFill>
                <a:latin typeface="Arial" charset="0"/>
              </a:rPr>
              <a:t>Dichotomous:</a:t>
            </a:r>
            <a:r>
              <a:rPr lang="en-US" sz="2000" dirty="0" smtClean="0">
                <a:solidFill>
                  <a:srgbClr val="000000"/>
                </a:solidFill>
                <a:latin typeface="Arial" charset="0"/>
              </a:rPr>
              <a:t> Gamma, Logistic, </a:t>
            </a:r>
            <a:r>
              <a:rPr lang="en-US" sz="2000" dirty="0" err="1" smtClean="0">
                <a:solidFill>
                  <a:srgbClr val="000000"/>
                </a:solidFill>
                <a:latin typeface="Arial" charset="0"/>
              </a:rPr>
              <a:t>LogLogistic</a:t>
            </a:r>
            <a:r>
              <a:rPr lang="en-US" sz="2000" dirty="0" smtClean="0">
                <a:solidFill>
                  <a:srgbClr val="000000"/>
                </a:solidFill>
                <a:latin typeface="Arial" charset="0"/>
              </a:rPr>
              <a:t>, </a:t>
            </a:r>
            <a:r>
              <a:rPr lang="en-US" sz="2000" dirty="0" err="1" smtClean="0">
                <a:solidFill>
                  <a:srgbClr val="000000"/>
                </a:solidFill>
                <a:latin typeface="Arial" charset="0"/>
              </a:rPr>
              <a:t>Probit</a:t>
            </a:r>
            <a:r>
              <a:rPr lang="en-US" sz="2000" dirty="0" smtClean="0">
                <a:solidFill>
                  <a:srgbClr val="000000"/>
                </a:solidFill>
                <a:latin typeface="Arial" charset="0"/>
              </a:rPr>
              <a:t>, </a:t>
            </a:r>
            <a:r>
              <a:rPr lang="en-US" sz="2000" dirty="0" err="1" smtClean="0">
                <a:solidFill>
                  <a:srgbClr val="000000"/>
                </a:solidFill>
                <a:latin typeface="Arial" charset="0"/>
              </a:rPr>
              <a:t>LogProbit</a:t>
            </a:r>
            <a:r>
              <a:rPr lang="en-US" sz="2000" dirty="0" smtClean="0">
                <a:solidFill>
                  <a:srgbClr val="000000"/>
                </a:solidFill>
                <a:latin typeface="Arial" charset="0"/>
              </a:rPr>
              <a:t>, </a:t>
            </a:r>
            <a:r>
              <a:rPr lang="en-US" sz="2000" dirty="0" err="1" smtClean="0">
                <a:solidFill>
                  <a:srgbClr val="000000"/>
                </a:solidFill>
                <a:latin typeface="Arial" charset="0"/>
              </a:rPr>
              <a:t>Quantal</a:t>
            </a:r>
            <a:r>
              <a:rPr lang="en-US" sz="2000" dirty="0" smtClean="0">
                <a:solidFill>
                  <a:srgbClr val="000000"/>
                </a:solidFill>
                <a:latin typeface="Arial" charset="0"/>
              </a:rPr>
              <a:t> Linear, Multistage (2</a:t>
            </a:r>
            <a:r>
              <a:rPr lang="en-US" sz="2000" baseline="30000" dirty="0" smtClean="0">
                <a:solidFill>
                  <a:srgbClr val="000000"/>
                </a:solidFill>
                <a:latin typeface="Arial" charset="0"/>
              </a:rPr>
              <a:t>nd</a:t>
            </a:r>
            <a:r>
              <a:rPr lang="en-US" sz="2000" dirty="0" smtClean="0">
                <a:solidFill>
                  <a:srgbClr val="000000"/>
                </a:solidFill>
                <a:latin typeface="Arial" charset="0"/>
              </a:rPr>
              <a:t>), </a:t>
            </a:r>
            <a:r>
              <a:rPr lang="en-US" sz="2000" dirty="0" err="1" smtClean="0">
                <a:solidFill>
                  <a:srgbClr val="000000"/>
                </a:solidFill>
                <a:latin typeface="Arial" charset="0"/>
              </a:rPr>
              <a:t>Weibull</a:t>
            </a:r>
            <a:r>
              <a:rPr lang="en-US" sz="2000" dirty="0" smtClean="0">
                <a:solidFill>
                  <a:srgbClr val="000000"/>
                </a:solidFill>
                <a:latin typeface="Arial" charset="0"/>
              </a:rPr>
              <a:t>, Dichotomous Hill</a:t>
            </a:r>
            <a:endParaRPr lang="en-US" sz="2000" b="1" dirty="0" smtClean="0">
              <a:solidFill>
                <a:srgbClr val="000000"/>
              </a:solidFill>
              <a:latin typeface="Arial" charset="0"/>
            </a:endParaRPr>
          </a:p>
          <a:p>
            <a:pPr marL="342900" indent="-342900">
              <a:lnSpc>
                <a:spcPts val="2800"/>
              </a:lnSpc>
              <a:spcBef>
                <a:spcPts val="600"/>
              </a:spcBef>
              <a:buFont typeface="Wingdings" panose="05000000000000000000" pitchFamily="2" charset="2"/>
              <a:buChar char="v"/>
            </a:pPr>
            <a:r>
              <a:rPr lang="en-US" sz="2000" b="1" dirty="0" smtClean="0">
                <a:solidFill>
                  <a:srgbClr val="000000"/>
                </a:solidFill>
                <a:latin typeface="Arial" charset="0"/>
              </a:rPr>
              <a:t>Continuous: </a:t>
            </a:r>
            <a:r>
              <a:rPr lang="en-US" sz="2000" dirty="0" smtClean="0">
                <a:solidFill>
                  <a:srgbClr val="000000"/>
                </a:solidFill>
                <a:latin typeface="Arial" charset="0"/>
              </a:rPr>
              <a:t>Exponential (2, 3, 4, 5), Hill, Power, </a:t>
            </a:r>
            <a:r>
              <a:rPr lang="en-US" sz="2000" dirty="0" err="1" smtClean="0">
                <a:solidFill>
                  <a:srgbClr val="000000"/>
                </a:solidFill>
                <a:latin typeface="Arial" charset="0"/>
              </a:rPr>
              <a:t>Michaelis</a:t>
            </a:r>
            <a:r>
              <a:rPr lang="en-US" sz="2000" dirty="0" smtClean="0">
                <a:solidFill>
                  <a:srgbClr val="000000"/>
                </a:solidFill>
                <a:latin typeface="Arial" charset="0"/>
              </a:rPr>
              <a:t> </a:t>
            </a:r>
            <a:r>
              <a:rPr lang="en-US" sz="2000" dirty="0" err="1" smtClean="0">
                <a:solidFill>
                  <a:srgbClr val="000000"/>
                </a:solidFill>
                <a:latin typeface="Arial" charset="0"/>
              </a:rPr>
              <a:t>Menten</a:t>
            </a:r>
            <a:r>
              <a:rPr lang="en-US" sz="2000" dirty="0" smtClean="0">
                <a:solidFill>
                  <a:srgbClr val="000000"/>
                </a:solidFill>
                <a:latin typeface="Arial" charset="0"/>
              </a:rPr>
              <a:t>, Linear</a:t>
            </a:r>
          </a:p>
        </p:txBody>
      </p:sp>
      <p:sp>
        <p:nvSpPr>
          <p:cNvPr id="32" name="TextBox 31"/>
          <p:cNvSpPr txBox="1"/>
          <p:nvPr/>
        </p:nvSpPr>
        <p:spPr>
          <a:xfrm>
            <a:off x="13787541" y="4203075"/>
            <a:ext cx="3398687" cy="523220"/>
          </a:xfrm>
          <a:prstGeom prst="rect">
            <a:avLst/>
          </a:prstGeom>
          <a:noFill/>
        </p:spPr>
        <p:txBody>
          <a:bodyPr wrap="none" rtlCol="0">
            <a:spAutoFit/>
          </a:bodyPr>
          <a:lstStyle/>
          <a:p>
            <a:pPr marL="571500" indent="-571500" defTabSz="914400" fontAlgn="base">
              <a:spcBef>
                <a:spcPct val="0"/>
              </a:spcBef>
              <a:spcAft>
                <a:spcPct val="0"/>
              </a:spcAft>
              <a:buFont typeface="Wingdings" panose="05000000000000000000" pitchFamily="2" charset="2"/>
              <a:buChar char="Ø"/>
            </a:pPr>
            <a:r>
              <a:rPr lang="en-US" sz="2800" b="1" dirty="0" smtClean="0">
                <a:solidFill>
                  <a:srgbClr val="7D1516"/>
                </a:solidFill>
                <a:latin typeface="Arial" charset="0"/>
              </a:rPr>
              <a:t>MCMC settings</a:t>
            </a:r>
          </a:p>
        </p:txBody>
      </p:sp>
      <p:sp>
        <p:nvSpPr>
          <p:cNvPr id="33" name="TextBox 32"/>
          <p:cNvSpPr txBox="1"/>
          <p:nvPr/>
        </p:nvSpPr>
        <p:spPr>
          <a:xfrm>
            <a:off x="13787541" y="4726642"/>
            <a:ext cx="4581332" cy="4503797"/>
          </a:xfrm>
          <a:prstGeom prst="rect">
            <a:avLst/>
          </a:prstGeom>
          <a:noFill/>
        </p:spPr>
        <p:txBody>
          <a:bodyPr wrap="square" rtlCol="0">
            <a:spAutoFit/>
          </a:bodyPr>
          <a:lstStyle/>
          <a:p>
            <a:pPr marL="342900" indent="-342900">
              <a:lnSpc>
                <a:spcPts val="2800"/>
              </a:lnSpc>
              <a:spcBef>
                <a:spcPts val="600"/>
              </a:spcBef>
              <a:buFont typeface="Wingdings" panose="05000000000000000000" pitchFamily="2" charset="2"/>
              <a:buChar char="v"/>
            </a:pPr>
            <a:r>
              <a:rPr lang="en-US" sz="2000" dirty="0" smtClean="0">
                <a:solidFill>
                  <a:srgbClr val="000000"/>
                </a:solidFill>
                <a:latin typeface="Arial" charset="0"/>
              </a:rPr>
              <a:t>The length of a MCMC with a default of 10,000 (2,000 – 100,000)</a:t>
            </a:r>
          </a:p>
          <a:p>
            <a:pPr marL="342900" indent="-342900">
              <a:lnSpc>
                <a:spcPts val="28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The number of chains with a default value of 4 (4 – 8 chains)</a:t>
            </a:r>
          </a:p>
          <a:p>
            <a:pPr marL="342900" indent="-342900">
              <a:lnSpc>
                <a:spcPts val="28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The </a:t>
            </a:r>
            <a:r>
              <a:rPr lang="en-US" sz="2000" dirty="0">
                <a:solidFill>
                  <a:srgbClr val="000000"/>
                </a:solidFill>
                <a:latin typeface="Arial" charset="0"/>
              </a:rPr>
              <a:t>warmup percentage for discarding sample as </a:t>
            </a:r>
            <a:r>
              <a:rPr lang="en-US" sz="2000" dirty="0" smtClean="0">
                <a:solidFill>
                  <a:srgbClr val="000000"/>
                </a:solidFill>
                <a:latin typeface="Arial" charset="0"/>
              </a:rPr>
              <a:t>burn-in with a  </a:t>
            </a:r>
            <a:r>
              <a:rPr lang="en-US" sz="2000" dirty="0">
                <a:solidFill>
                  <a:srgbClr val="000000"/>
                </a:solidFill>
                <a:latin typeface="Arial" charset="0"/>
              </a:rPr>
              <a:t>default </a:t>
            </a:r>
            <a:r>
              <a:rPr lang="en-US" sz="2000" dirty="0" smtClean="0">
                <a:solidFill>
                  <a:srgbClr val="000000"/>
                </a:solidFill>
                <a:latin typeface="Arial" charset="0"/>
              </a:rPr>
              <a:t>of 25% (10 – 90%)</a:t>
            </a:r>
            <a:endParaRPr lang="en-US" sz="2000" dirty="0">
              <a:solidFill>
                <a:srgbClr val="000000"/>
              </a:solidFill>
              <a:latin typeface="Arial" charset="0"/>
            </a:endParaRPr>
          </a:p>
          <a:p>
            <a:pPr marL="342900" indent="-342900">
              <a:lnSpc>
                <a:spcPts val="2800"/>
              </a:lnSpc>
              <a:spcBef>
                <a:spcPts val="600"/>
              </a:spcBef>
              <a:buFont typeface="Wingdings" panose="05000000000000000000" pitchFamily="2" charset="2"/>
              <a:buChar char="v"/>
            </a:pPr>
            <a:r>
              <a:rPr lang="en-US" sz="2000" dirty="0">
                <a:solidFill>
                  <a:srgbClr val="000000"/>
                </a:solidFill>
                <a:latin typeface="Arial" charset="0"/>
              </a:rPr>
              <a:t>Random seed randomly generated or can be specified for </a:t>
            </a:r>
            <a:r>
              <a:rPr lang="en-US" sz="2000" dirty="0" smtClean="0">
                <a:solidFill>
                  <a:srgbClr val="000000"/>
                </a:solidFill>
                <a:latin typeface="Arial" charset="0"/>
              </a:rPr>
              <a:t>reproduction</a:t>
            </a:r>
            <a:endParaRPr lang="en-US" sz="2000" dirty="0">
              <a:solidFill>
                <a:srgbClr val="000000"/>
              </a:solidFill>
              <a:latin typeface="Arial" charset="0"/>
            </a:endParaRPr>
          </a:p>
          <a:p>
            <a:pPr marL="342900" indent="-342900">
              <a:lnSpc>
                <a:spcPts val="2800"/>
              </a:lnSpc>
              <a:spcBef>
                <a:spcPts val="600"/>
              </a:spcBef>
              <a:buFont typeface="Wingdings" panose="05000000000000000000" pitchFamily="2" charset="2"/>
              <a:buChar char="v"/>
            </a:pPr>
            <a:r>
              <a:rPr lang="en-US" sz="2000" dirty="0">
                <a:solidFill>
                  <a:srgbClr val="000000"/>
                </a:solidFill>
                <a:latin typeface="Arial" charset="0"/>
              </a:rPr>
              <a:t>Press ”Save run settings”, then all MCMC settings will be </a:t>
            </a:r>
            <a:r>
              <a:rPr lang="en-US" sz="2000" dirty="0" smtClean="0">
                <a:solidFill>
                  <a:srgbClr val="000000"/>
                </a:solidFill>
                <a:latin typeface="Arial" charset="0"/>
              </a:rPr>
              <a:t>saved</a:t>
            </a:r>
            <a:endParaRPr lang="en-US" sz="2000" dirty="0">
              <a:solidFill>
                <a:srgbClr val="000000"/>
              </a:solidFill>
              <a:latin typeface="Arial" charset="0"/>
            </a:endParaRPr>
          </a:p>
        </p:txBody>
      </p:sp>
      <p:sp>
        <p:nvSpPr>
          <p:cNvPr id="35" name="TextBox 34"/>
          <p:cNvSpPr txBox="1"/>
          <p:nvPr/>
        </p:nvSpPr>
        <p:spPr>
          <a:xfrm>
            <a:off x="13787541" y="12199089"/>
            <a:ext cx="12442912" cy="2041585"/>
          </a:xfrm>
          <a:prstGeom prst="rect">
            <a:avLst/>
          </a:prstGeom>
          <a:noFill/>
        </p:spPr>
        <p:txBody>
          <a:bodyPr wrap="square" rtlCol="0">
            <a:spAutoFit/>
          </a:bodyPr>
          <a:lstStyle/>
          <a:p>
            <a:pPr marL="342900" indent="-342900">
              <a:lnSpc>
                <a:spcPts val="2800"/>
              </a:lnSpc>
              <a:spcBef>
                <a:spcPts val="600"/>
              </a:spcBef>
              <a:buFont typeface="Wingdings" panose="05000000000000000000" pitchFamily="2" charset="2"/>
              <a:buChar char="v"/>
            </a:pPr>
            <a:r>
              <a:rPr lang="en-US" sz="2000" dirty="0">
                <a:solidFill>
                  <a:srgbClr val="000000"/>
                </a:solidFill>
                <a:latin typeface="Arial" charset="0"/>
              </a:rPr>
              <a:t>A step to check all require inputs are successfully saved, then press “Execute” to fit the models</a:t>
            </a:r>
          </a:p>
          <a:p>
            <a:pPr marL="342900" indent="-342900">
              <a:lnSpc>
                <a:spcPts val="2800"/>
              </a:lnSpc>
              <a:spcBef>
                <a:spcPts val="600"/>
              </a:spcBef>
              <a:buFont typeface="Wingdings" panose="05000000000000000000" pitchFamily="2" charset="2"/>
              <a:buChar char="v"/>
            </a:pPr>
            <a:r>
              <a:rPr lang="en-US" sz="2000" dirty="0" smtClean="0">
                <a:solidFill>
                  <a:srgbClr val="000000"/>
                </a:solidFill>
                <a:latin typeface="Arial" charset="0"/>
              </a:rPr>
              <a:t>Fitting results are available for each of the selected models. </a:t>
            </a:r>
            <a:r>
              <a:rPr lang="en-US" sz="2000" dirty="0">
                <a:solidFill>
                  <a:srgbClr val="000000"/>
                </a:solidFill>
                <a:latin typeface="Arial" charset="0"/>
              </a:rPr>
              <a:t>T</a:t>
            </a:r>
            <a:r>
              <a:rPr lang="en-US" sz="2000" dirty="0" smtClean="0">
                <a:solidFill>
                  <a:srgbClr val="000000"/>
                </a:solidFill>
                <a:latin typeface="Arial" charset="0"/>
              </a:rPr>
              <a:t>he fit-results are shown on the right panel, including both textual and graphical outputs</a:t>
            </a:r>
          </a:p>
          <a:p>
            <a:pPr marL="342900" indent="-342900">
              <a:lnSpc>
                <a:spcPts val="2800"/>
              </a:lnSpc>
              <a:spcBef>
                <a:spcPts val="600"/>
              </a:spcBef>
              <a:buFont typeface="Wingdings" panose="05000000000000000000" pitchFamily="2" charset="2"/>
              <a:buChar char="v"/>
            </a:pPr>
            <a:r>
              <a:rPr lang="en-US" sz="2000" dirty="0" smtClean="0">
                <a:solidFill>
                  <a:srgbClr val="000000"/>
                </a:solidFill>
                <a:latin typeface="Arial" charset="0"/>
              </a:rPr>
              <a:t>The first part of textual output summarizes important statistics regarding model parameters with indicators representing the quality of chain convergence</a:t>
            </a:r>
          </a:p>
        </p:txBody>
      </p:sp>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r="11555" b="1981"/>
          <a:stretch/>
        </p:blipFill>
        <p:spPr>
          <a:xfrm>
            <a:off x="26591484" y="3266328"/>
            <a:ext cx="5928710" cy="3562175"/>
          </a:xfrm>
          <a:prstGeom prst="rect">
            <a:avLst/>
          </a:prstGeom>
          <a:ln>
            <a:noFill/>
          </a:ln>
          <a:effectLst>
            <a:outerShdw blurRad="190500" algn="tl" rotWithShape="0">
              <a:srgbClr val="000000">
                <a:alpha val="70000"/>
              </a:srgbClr>
            </a:outerShdw>
          </a:effectLst>
        </p:spPr>
      </p:pic>
      <p:sp>
        <p:nvSpPr>
          <p:cNvPr id="36" name="TextBox 35"/>
          <p:cNvSpPr txBox="1"/>
          <p:nvPr/>
        </p:nvSpPr>
        <p:spPr>
          <a:xfrm>
            <a:off x="26855245" y="7060510"/>
            <a:ext cx="3517310" cy="523220"/>
          </a:xfrm>
          <a:prstGeom prst="rect">
            <a:avLst/>
          </a:prstGeom>
          <a:noFill/>
        </p:spPr>
        <p:txBody>
          <a:bodyPr wrap="none" rtlCol="0">
            <a:spAutoFit/>
          </a:bodyPr>
          <a:lstStyle/>
          <a:p>
            <a:pPr marL="571500" indent="-571500" defTabSz="914400" fontAlgn="base">
              <a:spcBef>
                <a:spcPct val="0"/>
              </a:spcBef>
              <a:spcAft>
                <a:spcPct val="0"/>
              </a:spcAft>
              <a:buFont typeface="Wingdings" panose="05000000000000000000" pitchFamily="2" charset="2"/>
              <a:buChar char="Ø"/>
            </a:pPr>
            <a:r>
              <a:rPr lang="en-US" sz="2800" b="1" dirty="0" smtClean="0">
                <a:solidFill>
                  <a:srgbClr val="7D1516"/>
                </a:solidFill>
                <a:latin typeface="Arial" charset="0"/>
              </a:rPr>
              <a:t>BMD estimation</a:t>
            </a:r>
          </a:p>
        </p:txBody>
      </p:sp>
      <p:sp>
        <p:nvSpPr>
          <p:cNvPr id="14" name="Rectangle 13"/>
          <p:cNvSpPr/>
          <p:nvPr/>
        </p:nvSpPr>
        <p:spPr>
          <a:xfrm>
            <a:off x="32758281" y="3138951"/>
            <a:ext cx="1532151" cy="3654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2520194" y="3121656"/>
            <a:ext cx="7172822" cy="2734082"/>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Interactive DR curve is plotted, with median DR curve and 90</a:t>
            </a:r>
            <a:r>
              <a:rPr lang="en-US" sz="2000" baseline="30000" dirty="0" smtClean="0">
                <a:solidFill>
                  <a:srgbClr val="000000"/>
                </a:solidFill>
                <a:latin typeface="Arial" charset="0"/>
              </a:rPr>
              <a:t>th</a:t>
            </a:r>
            <a:r>
              <a:rPr lang="en-US" sz="2000" dirty="0" smtClean="0">
                <a:solidFill>
                  <a:srgbClr val="000000"/>
                </a:solidFill>
                <a:latin typeface="Arial" charset="0"/>
              </a:rPr>
              <a:t> percentile interval are shaded</a:t>
            </a:r>
          </a:p>
          <a:p>
            <a:pPr marL="342900" indent="-342900">
              <a:lnSpc>
                <a:spcPts val="26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Moving the mouse on the curve will display the median response with 5</a:t>
            </a:r>
            <a:r>
              <a:rPr lang="en-US" sz="2000" baseline="30000" dirty="0" smtClean="0">
                <a:solidFill>
                  <a:srgbClr val="000000"/>
                </a:solidFill>
                <a:latin typeface="Arial" charset="0"/>
              </a:rPr>
              <a:t>th</a:t>
            </a:r>
            <a:r>
              <a:rPr lang="en-US" sz="2000" dirty="0" smtClean="0">
                <a:solidFill>
                  <a:srgbClr val="000000"/>
                </a:solidFill>
                <a:latin typeface="Arial" charset="0"/>
              </a:rPr>
              <a:t> and 95</a:t>
            </a:r>
            <a:r>
              <a:rPr lang="en-US" sz="2000" baseline="30000" dirty="0" smtClean="0">
                <a:solidFill>
                  <a:srgbClr val="000000"/>
                </a:solidFill>
                <a:latin typeface="Arial" charset="0"/>
              </a:rPr>
              <a:t>th</a:t>
            </a:r>
            <a:r>
              <a:rPr lang="en-US" sz="2000" dirty="0" smtClean="0">
                <a:solidFill>
                  <a:srgbClr val="000000"/>
                </a:solidFill>
                <a:latin typeface="Arial" charset="0"/>
              </a:rPr>
              <a:t> percentile at each dose level</a:t>
            </a:r>
          </a:p>
          <a:p>
            <a:pPr marL="342900" indent="-342900">
              <a:lnSpc>
                <a:spcPts val="26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Posterior predictive p-value (PPP) for a test statistic is calculated to indicate the adequateness of the model fitting, the p-value is calculated as follows:</a:t>
            </a:r>
          </a:p>
        </p:txBody>
      </p:sp>
      <p:sp>
        <p:nvSpPr>
          <p:cNvPr id="18" name="Rectangle 17"/>
          <p:cNvSpPr/>
          <p:nvPr/>
        </p:nvSpPr>
        <p:spPr>
          <a:xfrm>
            <a:off x="32520194" y="6275994"/>
            <a:ext cx="7172821" cy="810478"/>
          </a:xfrm>
          <a:prstGeom prst="rect">
            <a:avLst/>
          </a:prstGeom>
        </p:spPr>
        <p:txBody>
          <a:bodyPr wrap="square">
            <a:spAutoFit/>
          </a:bodyPr>
          <a:lstStyle/>
          <a:p>
            <a:pPr marL="342900" indent="-342900">
              <a:lnSpc>
                <a:spcPts val="2800"/>
              </a:lnSpc>
              <a:spcBef>
                <a:spcPts val="600"/>
              </a:spcBef>
              <a:spcAft>
                <a:spcPts val="600"/>
              </a:spcAft>
              <a:buFont typeface="Wingdings" panose="05000000000000000000" pitchFamily="2" charset="2"/>
              <a:buChar char="v"/>
            </a:pPr>
            <a:r>
              <a:rPr lang="en-US" sz="2000" dirty="0">
                <a:solidFill>
                  <a:srgbClr val="000000"/>
                </a:solidFill>
                <a:latin typeface="Arial" charset="0"/>
              </a:rPr>
              <a:t>Model posterior weight is calculated for each selected DR model for model comparison using the </a:t>
            </a:r>
            <a:r>
              <a:rPr lang="en-US" sz="2000" dirty="0" smtClean="0">
                <a:solidFill>
                  <a:srgbClr val="000000"/>
                </a:solidFill>
                <a:latin typeface="Arial" charset="0"/>
              </a:rPr>
              <a:t>equations </a:t>
            </a:r>
            <a:r>
              <a:rPr lang="en-US" sz="2000" dirty="0">
                <a:solidFill>
                  <a:srgbClr val="000000"/>
                </a:solidFill>
                <a:latin typeface="Arial" charset="0"/>
              </a:rPr>
              <a:t>below:</a:t>
            </a:r>
          </a:p>
        </p:txBody>
      </p:sp>
      <p:sp>
        <p:nvSpPr>
          <p:cNvPr id="38" name="TextBox 37"/>
          <p:cNvSpPr txBox="1"/>
          <p:nvPr/>
        </p:nvSpPr>
        <p:spPr>
          <a:xfrm>
            <a:off x="27101155" y="16417472"/>
            <a:ext cx="12333327" cy="1682512"/>
          </a:xfrm>
          <a:prstGeom prst="rect">
            <a:avLst/>
          </a:prstGeom>
          <a:noFill/>
        </p:spPr>
        <p:txBody>
          <a:bodyPr wrap="square" rtlCol="0">
            <a:spAutoFit/>
          </a:bodyPr>
          <a:lstStyle/>
          <a:p>
            <a:pPr marL="342900" indent="-342900">
              <a:lnSpc>
                <a:spcPts val="22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Allow user to put restrictions on power parameters in multiple dose-response models</a:t>
            </a:r>
          </a:p>
          <a:p>
            <a:pPr marL="342900" indent="-342900">
              <a:lnSpc>
                <a:spcPts val="2200"/>
              </a:lnSpc>
              <a:spcBef>
                <a:spcPts val="600"/>
              </a:spcBef>
              <a:spcAft>
                <a:spcPts val="600"/>
              </a:spcAft>
              <a:buFont typeface="Wingdings" panose="05000000000000000000" pitchFamily="2" charset="2"/>
              <a:buChar char="v"/>
            </a:pPr>
            <a:r>
              <a:rPr lang="en-US" sz="2000" dirty="0">
                <a:solidFill>
                  <a:srgbClr val="000000"/>
                </a:solidFill>
                <a:latin typeface="Arial" charset="0"/>
              </a:rPr>
              <a:t>A</a:t>
            </a:r>
            <a:r>
              <a:rPr lang="en-US" sz="2000" dirty="0" smtClean="0">
                <a:solidFill>
                  <a:srgbClr val="000000"/>
                </a:solidFill>
                <a:latin typeface="Arial" charset="0"/>
              </a:rPr>
              <a:t>llow user to specify prior distribution for parameters of dose-response models </a:t>
            </a:r>
          </a:p>
          <a:p>
            <a:pPr marL="342900" indent="-342900">
              <a:lnSpc>
                <a:spcPts val="22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Calculate model averaged risk at any user-specified dose level</a:t>
            </a:r>
          </a:p>
          <a:p>
            <a:pPr marL="342900" indent="-342900">
              <a:lnSpc>
                <a:spcPts val="22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Generate downloadable reports (Microsoft Word) of summary results</a:t>
            </a:r>
          </a:p>
        </p:txBody>
      </p:sp>
      <p:sp>
        <p:nvSpPr>
          <p:cNvPr id="39" name="TextBox 38"/>
          <p:cNvSpPr txBox="1"/>
          <p:nvPr/>
        </p:nvSpPr>
        <p:spPr>
          <a:xfrm>
            <a:off x="26855245" y="15856292"/>
            <a:ext cx="5594801" cy="523220"/>
          </a:xfrm>
          <a:prstGeom prst="rect">
            <a:avLst/>
          </a:prstGeom>
          <a:noFill/>
        </p:spPr>
        <p:txBody>
          <a:bodyPr wrap="none" rtlCol="0">
            <a:spAutoFit/>
          </a:bodyPr>
          <a:lstStyle/>
          <a:p>
            <a:pPr marL="571500" indent="-571500" defTabSz="914400" fontAlgn="base">
              <a:spcBef>
                <a:spcPct val="0"/>
              </a:spcBef>
              <a:spcAft>
                <a:spcPct val="0"/>
              </a:spcAft>
              <a:buFont typeface="Wingdings" panose="05000000000000000000" pitchFamily="2" charset="2"/>
              <a:buChar char="Ø"/>
            </a:pPr>
            <a:r>
              <a:rPr lang="en-US" sz="2800" b="1" dirty="0" smtClean="0">
                <a:solidFill>
                  <a:srgbClr val="7D1516"/>
                </a:solidFill>
                <a:latin typeface="Arial" charset="0"/>
              </a:rPr>
              <a:t>Additions in the near future</a:t>
            </a:r>
          </a:p>
        </p:txBody>
      </p:sp>
      <p:sp>
        <p:nvSpPr>
          <p:cNvPr id="40" name="TextBox 39"/>
          <p:cNvSpPr txBox="1"/>
          <p:nvPr/>
        </p:nvSpPr>
        <p:spPr>
          <a:xfrm>
            <a:off x="26831799" y="18021540"/>
            <a:ext cx="5336717" cy="523220"/>
          </a:xfrm>
          <a:prstGeom prst="rect">
            <a:avLst/>
          </a:prstGeom>
          <a:noFill/>
        </p:spPr>
        <p:txBody>
          <a:bodyPr wrap="none" rtlCol="0">
            <a:spAutoFit/>
          </a:bodyPr>
          <a:lstStyle/>
          <a:p>
            <a:pPr marL="571500" indent="-571500" defTabSz="914400" fontAlgn="base">
              <a:spcBef>
                <a:spcPct val="0"/>
              </a:spcBef>
              <a:spcAft>
                <a:spcPct val="0"/>
              </a:spcAft>
              <a:buFont typeface="Wingdings" panose="05000000000000000000" pitchFamily="2" charset="2"/>
              <a:buChar char="Ø"/>
            </a:pPr>
            <a:r>
              <a:rPr lang="en-US" sz="2800" b="1" dirty="0" smtClean="0">
                <a:solidFill>
                  <a:srgbClr val="7D1516"/>
                </a:solidFill>
                <a:latin typeface="Arial" charset="0"/>
              </a:rPr>
              <a:t>Extended implementations</a:t>
            </a:r>
          </a:p>
        </p:txBody>
      </p:sp>
      <p:sp>
        <p:nvSpPr>
          <p:cNvPr id="41" name="Rectangle 40"/>
          <p:cNvSpPr/>
          <p:nvPr/>
        </p:nvSpPr>
        <p:spPr>
          <a:xfrm>
            <a:off x="27089184" y="7575563"/>
            <a:ext cx="7344834" cy="1323439"/>
          </a:xfrm>
          <a:prstGeom prst="rect">
            <a:avLst/>
          </a:prstGeom>
        </p:spPr>
        <p:txBody>
          <a:bodyPr wrap="square">
            <a:spAutoFit/>
          </a:bodyPr>
          <a:lstStyle/>
          <a:p>
            <a:pPr marL="342900" indent="-342900">
              <a:lnSpc>
                <a:spcPts val="28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Various definitions can be used to calculate BMD for dichotomous and continuous data</a:t>
            </a:r>
          </a:p>
          <a:p>
            <a:pPr marL="342900" indent="-342900">
              <a:lnSpc>
                <a:spcPts val="28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Calculate model averaged BMD and individual model BMD  </a:t>
            </a:r>
            <a:endParaRPr lang="en-US" sz="2000" dirty="0">
              <a:solidFill>
                <a:srgbClr val="000000"/>
              </a:solidFill>
              <a:latin typeface="Arial" charset="0"/>
            </a:endParaRPr>
          </a:p>
        </p:txBody>
      </p:sp>
      <p:sp>
        <p:nvSpPr>
          <p:cNvPr id="42" name="TextBox 41"/>
          <p:cNvSpPr txBox="1"/>
          <p:nvPr/>
        </p:nvSpPr>
        <p:spPr>
          <a:xfrm>
            <a:off x="27067076" y="18591652"/>
            <a:ext cx="12333327" cy="810478"/>
          </a:xfrm>
          <a:prstGeom prst="rect">
            <a:avLst/>
          </a:prstGeom>
          <a:noFill/>
        </p:spPr>
        <p:txBody>
          <a:bodyPr wrap="square" rtlCol="0">
            <a:spAutoFit/>
          </a:bodyPr>
          <a:lstStyle/>
          <a:p>
            <a:pPr marL="342900" indent="-342900">
              <a:lnSpc>
                <a:spcPts val="28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Build a prior distribution database (estimated from key studies of various chemicals) for model parameters with the potential to utilize new toxicological data</a:t>
            </a:r>
          </a:p>
        </p:txBody>
      </p:sp>
      <mc:AlternateContent xmlns:mc="http://schemas.openxmlformats.org/markup-compatibility/2006" xmlns:a14="http://schemas.microsoft.com/office/drawing/2010/main">
        <mc:Choice Requires="a14">
          <p:sp>
            <p:nvSpPr>
              <p:cNvPr id="19" name="TextBox 18"/>
              <p:cNvSpPr txBox="1"/>
              <p:nvPr/>
            </p:nvSpPr>
            <p:spPr>
              <a:xfrm>
                <a:off x="32640513" y="6980758"/>
                <a:ext cx="3401831" cy="61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𝑗</m:t>
                                  </m:r>
                                </m:sub>
                              </m:sSub>
                            </m:e>
                            <m:e>
                              <m:r>
                                <a:rPr lang="en-US" sz="2000" b="0" i="1" smtClean="0">
                                  <a:latin typeface="Cambria Math" panose="02040503050406030204" pitchFamily="18" charset="0"/>
                                </a:rPr>
                                <m:t>𝐷𝑎𝑡𝑎</m:t>
                              </m:r>
                            </m:e>
                          </m:d>
                        </m:e>
                      </m:func>
                      <m:r>
                        <a:rPr lang="en-US" sz="2000" b="0" i="1" smtClean="0">
                          <a:latin typeface="Cambria Math" panose="02040503050406030204" pitchFamily="18" charset="0"/>
                        </a:rPr>
                        <m:t>=</m:t>
                      </m:r>
                      <m:f>
                        <m:fPr>
                          <m:ctrlPr>
                            <a:rPr lang="en-US" sz="2000" b="0" i="1" smtClean="0">
                              <a:latin typeface="Cambria Math" charset="0"/>
                            </a:rPr>
                          </m:ctrlPr>
                        </m:fPr>
                        <m:num>
                          <m:sSub>
                            <m:sSubPr>
                              <m:ctrlPr>
                                <a:rPr lang="en-US" sz="2000" b="0" i="1" smtClean="0">
                                  <a:latin typeface="Cambria Math"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𝑗</m:t>
                              </m:r>
                            </m:sub>
                          </m:sSub>
                        </m:num>
                        <m:den>
                          <m:nary>
                            <m:naryPr>
                              <m:chr m:val="∑"/>
                              <m:limLoc m:val="subSup"/>
                              <m:ctrlPr>
                                <a:rPr lang="en-US" sz="2000" b="0" i="1" smtClean="0">
                                  <a:latin typeface="Cambria Math" charset="0"/>
                                </a:rPr>
                              </m:ctrlPr>
                            </m:naryPr>
                            <m:sub>
                              <m:r>
                                <m:rPr>
                                  <m:brk m:alnAt="25"/>
                                </m:rPr>
                                <a:rPr lang="en-US" sz="2000" b="0" i="1" smtClean="0">
                                  <a:latin typeface="Cambria Math" panose="02040503050406030204" pitchFamily="18" charset="0"/>
                                </a:rPr>
                                <m:t>𝑟</m:t>
                              </m:r>
                              <m:r>
                                <a:rPr lang="en-US" sz="2000" b="0" i="1" smtClean="0">
                                  <a:latin typeface="Cambria Math" panose="02040503050406030204" pitchFamily="18" charset="0"/>
                                </a:rPr>
                                <m:t>=1</m:t>
                              </m:r>
                            </m:sub>
                            <m:sup>
                              <m:r>
                                <a:rPr lang="en-US" sz="2000" b="0" i="1" smtClean="0">
                                  <a:latin typeface="Cambria Math" panose="02040503050406030204" pitchFamily="18" charset="0"/>
                                </a:rPr>
                                <m:t>𝑅</m:t>
                              </m:r>
                            </m:sup>
                            <m:e>
                              <m:sSub>
                                <m:sSubPr>
                                  <m:ctrlPr>
                                    <a:rPr lang="en-US" sz="2000" b="0" i="1" smtClean="0">
                                      <a:latin typeface="Cambria Math"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𝑟</m:t>
                                  </m:r>
                                </m:sub>
                              </m:sSub>
                            </m:e>
                          </m:nary>
                        </m:den>
                      </m:f>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2640513" y="6980758"/>
                <a:ext cx="3401831" cy="611321"/>
              </a:xfrm>
              <a:prstGeom prst="rect">
                <a:avLst/>
              </a:prstGeom>
              <a:blipFill rotWithShape="0">
                <a:blip r:embed="rId9"/>
                <a:stretch>
                  <a:fillRect/>
                </a:stretch>
              </a:blipFill>
            </p:spPr>
            <p:txBody>
              <a:bodyPr/>
              <a:lstStyle/>
              <a:p>
                <a:r>
                  <a:rPr lang="en-US">
                    <a:noFill/>
                  </a:rPr>
                  <a:t> </a:t>
                </a:r>
              </a:p>
            </p:txBody>
          </p:sp>
        </mc:Fallback>
      </mc:AlternateContent>
      <p:sp>
        <p:nvSpPr>
          <p:cNvPr id="12" name="TextBox 11"/>
          <p:cNvSpPr txBox="1"/>
          <p:nvPr/>
        </p:nvSpPr>
        <p:spPr>
          <a:xfrm>
            <a:off x="26831799" y="13154753"/>
            <a:ext cx="5149871" cy="523220"/>
          </a:xfrm>
          <a:prstGeom prst="rect">
            <a:avLst/>
          </a:prstGeom>
          <a:noFill/>
        </p:spPr>
        <p:txBody>
          <a:bodyPr wrap="none" rtlCol="0">
            <a:spAutoFit/>
          </a:bodyPr>
          <a:lstStyle/>
          <a:p>
            <a:pPr marL="571500" indent="-571500" defTabSz="914400" fontAlgn="base">
              <a:spcBef>
                <a:spcPct val="0"/>
              </a:spcBef>
              <a:spcAft>
                <a:spcPct val="0"/>
              </a:spcAft>
              <a:buFont typeface="Wingdings" panose="05000000000000000000" pitchFamily="2" charset="2"/>
              <a:buChar char="Ø"/>
            </a:pPr>
            <a:r>
              <a:rPr lang="en-US" sz="2800" b="1" dirty="0" smtClean="0">
                <a:solidFill>
                  <a:srgbClr val="7D1516"/>
                </a:solidFill>
                <a:latin typeface="Arial" charset="0"/>
              </a:rPr>
              <a:t>Technical implementation</a:t>
            </a:r>
          </a:p>
        </p:txBody>
      </p:sp>
      <mc:AlternateContent xmlns:mc="http://schemas.openxmlformats.org/markup-compatibility/2006" xmlns:a14="http://schemas.microsoft.com/office/drawing/2010/main">
        <mc:Choice Requires="a14">
          <p:sp>
            <p:nvSpPr>
              <p:cNvPr id="44" name="TextBox 43"/>
              <p:cNvSpPr txBox="1"/>
              <p:nvPr/>
            </p:nvSpPr>
            <p:spPr>
              <a:xfrm>
                <a:off x="35702831" y="6990792"/>
                <a:ext cx="3401831" cy="5912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acc>
                        <m:accPr>
                          <m:chr m:val="̂"/>
                          <m:ctrlPr>
                            <a:rPr lang="en-US" sz="2000" b="0" i="1" smtClean="0">
                              <a:latin typeface="Cambria Math" charset="0"/>
                            </a:rPr>
                          </m:ctrlPr>
                        </m:accPr>
                        <m:e>
                          <m:sSub>
                            <m:sSubPr>
                              <m:ctrlPr>
                                <a:rPr lang="en-US" sz="2000" b="0" i="1" smtClean="0">
                                  <a:latin typeface="Cambria Math" charset="0"/>
                                </a:rPr>
                              </m:ctrlPr>
                            </m:sSubPr>
                            <m:e>
                              <m:r>
                                <a:rPr lang="en-US" sz="2000" i="1">
                                  <a:latin typeface="Cambria Math" panose="02040503050406030204" pitchFamily="18" charset="0"/>
                                </a:rPr>
                                <m:t>ℓ</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f>
                        <m:fPr>
                          <m:ctrlPr>
                            <a:rPr lang="en-US" sz="2000" b="0" i="1" smtClean="0">
                              <a:latin typeface="Cambria Math" charset="0"/>
                            </a:rPr>
                          </m:ctrlPr>
                        </m:fPr>
                        <m:num>
                          <m:sSub>
                            <m:sSubPr>
                              <m:ctrlPr>
                                <a:rPr lang="en-US" sz="2000" b="0" i="1" smtClean="0">
                                  <a:latin typeface="Cambria Math"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𝑗</m:t>
                              </m:r>
                            </m:sub>
                          </m:sSub>
                        </m:num>
                        <m:den>
                          <m:r>
                            <a:rPr lang="en-US" sz="2000" b="0" i="1" smtClean="0">
                              <a:latin typeface="Cambria Math" panose="02040503050406030204" pitchFamily="18" charset="0"/>
                            </a:rPr>
                            <m:t>2</m:t>
                          </m:r>
                        </m:den>
                      </m:f>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m:oMathPara>
                </a14:m>
                <a:endParaRPr lang="en-US" sz="2000" dirty="0"/>
              </a:p>
            </p:txBody>
          </p:sp>
        </mc:Choice>
        <mc:Fallback xmlns="">
          <p:sp>
            <p:nvSpPr>
              <p:cNvPr id="44" name="TextBox 43"/>
              <p:cNvSpPr txBox="1">
                <a:spLocks noRot="1" noChangeAspect="1" noMove="1" noResize="1" noEditPoints="1" noAdjustHandles="1" noChangeArrowheads="1" noChangeShapeType="1" noTextEdit="1"/>
              </p:cNvSpPr>
              <p:nvPr/>
            </p:nvSpPr>
            <p:spPr>
              <a:xfrm>
                <a:off x="35702831" y="6990792"/>
                <a:ext cx="3401831" cy="59125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4726095" y="5854299"/>
                <a:ext cx="3000052"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Pr</m:t>
                      </m:r>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sSup>
                            <m:sSupPr>
                              <m:ctrlPr>
                                <a:rPr lang="en-US" sz="2000" b="0" i="1" smtClean="0">
                                  <a:latin typeface="Cambria Math" charset="0"/>
                                </a:rPr>
                              </m:ctrlPr>
                            </m:sSupPr>
                            <m:e>
                              <m:r>
                                <a:rPr lang="en-US" sz="2000" b="0" i="1" smtClean="0">
                                  <a:latin typeface="Cambria Math" panose="02040503050406030204" pitchFamily="18" charset="0"/>
                                  <a:ea typeface="Cambria Math" panose="02040503050406030204" pitchFamily="18" charset="0"/>
                                </a:rPr>
                                <m:t>𝜃</m:t>
                              </m:r>
                            </m:e>
                            <m:sup>
                              <m:r>
                                <a:rPr lang="en-US" sz="2000" b="0" i="1" smtClean="0">
                                  <a:latin typeface="Cambria Math" panose="02040503050406030204" pitchFamily="18" charset="0"/>
                                </a:rPr>
                                <m:t>𝑙</m:t>
                              </m:r>
                            </m:sup>
                          </m:sSup>
                        </m:e>
                      </m:d>
                      <m:r>
                        <a:rPr lang="en-US" sz="2000" b="0" i="1" smtClean="0">
                          <a:latin typeface="Cambria Math" panose="02040503050406030204" pitchFamily="18" charset="0"/>
                        </a:rPr>
                        <m:t>&gt;</m:t>
                      </m:r>
                      <m:r>
                        <a:rPr lang="en-US" sz="2000" b="0" i="1" smtClean="0">
                          <a:latin typeface="Cambria Math" panose="02040503050406030204" pitchFamily="18" charset="0"/>
                        </a:rPr>
                        <m:t>𝑇</m:t>
                      </m:r>
                      <m:r>
                        <a:rPr lang="en-US" sz="2000" b="0" i="1" smtClean="0">
                          <a:latin typeface="Cambria Math" panose="02040503050406030204" pitchFamily="18" charset="0"/>
                        </a:rPr>
                        <m:t>(</m:t>
                      </m:r>
                      <m:sSup>
                        <m:sSupPr>
                          <m:ctrlPr>
                            <a:rPr lang="en-US" sz="2000" b="0" i="1" smtClean="0">
                              <a:latin typeface="Cambria Math"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𝑟𝑒𝑝</m:t>
                          </m:r>
                          <m:r>
                            <a:rPr lang="en-US" sz="2000" b="0" i="1" smtClean="0">
                              <a:latin typeface="Cambria Math" panose="02040503050406030204" pitchFamily="18" charset="0"/>
                            </a:rPr>
                            <m:t>,</m:t>
                          </m:r>
                          <m:r>
                            <a:rPr lang="en-US" sz="2000" b="0" i="1" smtClean="0">
                              <a:latin typeface="Cambria Math" panose="02040503050406030204" pitchFamily="18" charset="0"/>
                            </a:rPr>
                            <m:t>𝑙</m:t>
                          </m:r>
                        </m:sup>
                      </m:sSup>
                      <m:r>
                        <a:rPr lang="en-US" sz="2000" b="0" i="1" smtClean="0">
                          <a:latin typeface="Cambria Math" panose="02040503050406030204" pitchFamily="18" charset="0"/>
                        </a:rPr>
                        <m:t>,</m:t>
                      </m:r>
                      <m:sSup>
                        <m:sSupPr>
                          <m:ctrlPr>
                            <a:rPr lang="en-US" sz="2000" b="0" i="1" smtClean="0">
                              <a:latin typeface="Cambria Math" charset="0"/>
                            </a:rPr>
                          </m:ctrlPr>
                        </m:sSupPr>
                        <m:e>
                          <m:r>
                            <a:rPr lang="en-US" sz="2000" b="0" i="1" smtClean="0">
                              <a:latin typeface="Cambria Math" panose="02040503050406030204" pitchFamily="18" charset="0"/>
                              <a:ea typeface="Cambria Math" panose="02040503050406030204" pitchFamily="18" charset="0"/>
                            </a:rPr>
                            <m:t>𝜃</m:t>
                          </m:r>
                        </m:e>
                        <m:sup>
                          <m:r>
                            <a:rPr lang="en-US" sz="2000" b="0" i="1" smtClean="0">
                              <a:latin typeface="Cambria Math" panose="02040503050406030204" pitchFamily="18" charset="0"/>
                            </a:rPr>
                            <m:t>𝑙</m:t>
                          </m:r>
                        </m:sup>
                      </m:sSup>
                      <m:r>
                        <a:rPr lang="en-US" sz="2000" b="0" i="1" smtClean="0">
                          <a:latin typeface="Cambria Math" panose="02040503050406030204" pitchFamily="18" charset="0"/>
                        </a:rPr>
                        <m:t>)]</m:t>
                      </m:r>
                    </m:oMath>
                  </m:oMathPara>
                </a14:m>
                <a:endParaRPr 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4726095" y="5854299"/>
                <a:ext cx="3000052" cy="347403"/>
              </a:xfrm>
              <a:prstGeom prst="rect">
                <a:avLst/>
              </a:prstGeom>
              <a:blipFill rotWithShape="0">
                <a:blip r:embed="rId11"/>
                <a:stretch>
                  <a:fillRect l="-1626" t="-119298" r="-2846" b="-154386"/>
                </a:stretch>
              </a:blipFill>
            </p:spPr>
            <p:txBody>
              <a:bodyPr/>
              <a:lstStyle/>
              <a:p>
                <a:r>
                  <a:rPr lang="en-US">
                    <a:noFill/>
                  </a:rPr>
                  <a:t> </a:t>
                </a:r>
              </a:p>
            </p:txBody>
          </p:sp>
        </mc:Fallback>
      </mc:AlternateContent>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2935" y="185710"/>
            <a:ext cx="1414569" cy="1763367"/>
          </a:xfrm>
          <a:prstGeom prst="rect">
            <a:avLst/>
          </a:prstGeom>
        </p:spPr>
      </p:pic>
      <p:sp>
        <p:nvSpPr>
          <p:cNvPr id="46" name="TextBox 45"/>
          <p:cNvSpPr txBox="1"/>
          <p:nvPr/>
        </p:nvSpPr>
        <p:spPr>
          <a:xfrm>
            <a:off x="367554" y="1948335"/>
            <a:ext cx="6003567" cy="553998"/>
          </a:xfrm>
          <a:prstGeom prst="rect">
            <a:avLst/>
          </a:prstGeom>
          <a:noFill/>
        </p:spPr>
        <p:txBody>
          <a:bodyPr wrap="none" rtlCol="0">
            <a:spAutoFit/>
          </a:bodyPr>
          <a:lstStyle/>
          <a:p>
            <a:r>
              <a:rPr lang="en-US" sz="3000" dirty="0" smtClean="0">
                <a:solidFill>
                  <a:schemeClr val="bg1"/>
                </a:solidFill>
                <a:latin typeface="Times New Roman" panose="02020603050405020304" pitchFamily="18" charset="0"/>
                <a:cs typeface="Times New Roman" panose="02020603050405020304" pitchFamily="18" charset="0"/>
              </a:rPr>
              <a:t>School of Public Health Bloomington</a:t>
            </a:r>
            <a:endParaRPr lang="en-US" sz="3000" dirty="0">
              <a:solidFill>
                <a:schemeClr val="bg1"/>
              </a:solidFill>
              <a:latin typeface="Times New Roman" panose="02020603050405020304" pitchFamily="18" charset="0"/>
              <a:cs typeface="Times New Roman" panose="02020603050405020304" pitchFamily="18" charset="0"/>
            </a:endParaRPr>
          </a:p>
        </p:txBody>
      </p:sp>
      <p:sp>
        <p:nvSpPr>
          <p:cNvPr id="47" name="TextBox 46"/>
          <p:cNvSpPr txBox="1"/>
          <p:nvPr/>
        </p:nvSpPr>
        <p:spPr>
          <a:xfrm>
            <a:off x="1170133" y="2379234"/>
            <a:ext cx="4355295" cy="553998"/>
          </a:xfrm>
          <a:prstGeom prst="rect">
            <a:avLst/>
          </a:prstGeom>
          <a:noFill/>
        </p:spPr>
        <p:txBody>
          <a:bodyPr wrap="none" rtlCol="0">
            <a:spAutoFit/>
          </a:bodyPr>
          <a:lstStyle/>
          <a:p>
            <a:r>
              <a:rPr lang="en-US" sz="3000" b="1" dirty="0" smtClean="0">
                <a:solidFill>
                  <a:schemeClr val="bg1"/>
                </a:solidFill>
                <a:latin typeface="Times New Roman" panose="02020603050405020304" pitchFamily="18" charset="0"/>
                <a:cs typeface="Times New Roman" panose="02020603050405020304" pitchFamily="18" charset="0"/>
              </a:rPr>
              <a:t>INDIANA UNIVERSITY</a:t>
            </a:r>
            <a:endParaRPr lang="en-US" sz="3000" b="1" dirty="0">
              <a:solidFill>
                <a:schemeClr val="bg1"/>
              </a:solidFill>
              <a:latin typeface="Times New Roman" panose="02020603050405020304" pitchFamily="18" charset="0"/>
              <a:cs typeface="Times New Roman" panose="02020603050405020304" pitchFamily="18" charset="0"/>
            </a:endParaRPr>
          </a:p>
        </p:txBody>
      </p:sp>
      <p:sp>
        <p:nvSpPr>
          <p:cNvPr id="48" name="Rectangle 47"/>
          <p:cNvSpPr/>
          <p:nvPr/>
        </p:nvSpPr>
        <p:spPr>
          <a:xfrm>
            <a:off x="27082092" y="8957912"/>
            <a:ext cx="3324776" cy="3836948"/>
          </a:xfrm>
          <a:prstGeom prst="rect">
            <a:avLst/>
          </a:prstGeom>
        </p:spPr>
        <p:txBody>
          <a:bodyPr wrap="square">
            <a:spAutoFit/>
          </a:bodyPr>
          <a:lstStyle/>
          <a:p>
            <a:pPr marL="342900" indent="-342900">
              <a:lnSpc>
                <a:spcPts val="2800"/>
              </a:lnSpc>
              <a:spcBef>
                <a:spcPts val="600"/>
              </a:spcBef>
              <a:spcAft>
                <a:spcPts val="600"/>
              </a:spcAft>
              <a:buFont typeface="Wingdings" panose="05000000000000000000" pitchFamily="2" charset="2"/>
              <a:buChar char="v"/>
            </a:pPr>
            <a:r>
              <a:rPr lang="en-US" sz="2000" dirty="0" smtClean="0">
                <a:solidFill>
                  <a:srgbClr val="000000"/>
                </a:solidFill>
                <a:latin typeface="Arial" charset="0"/>
              </a:rPr>
              <a:t>User can specify prior model weight for selected models for model averaged BMD </a:t>
            </a:r>
            <a:r>
              <a:rPr lang="en-US" sz="2000" dirty="0">
                <a:solidFill>
                  <a:srgbClr val="000000"/>
                </a:solidFill>
                <a:latin typeface="Arial" charset="0"/>
              </a:rPr>
              <a:t>calculation (or remove models by specifying a prior-weight of 0)</a:t>
            </a:r>
            <a:endParaRPr lang="en-US" sz="2000" dirty="0" smtClean="0">
              <a:solidFill>
                <a:srgbClr val="000000"/>
              </a:solidFill>
              <a:latin typeface="Arial" charset="0"/>
            </a:endParaRPr>
          </a:p>
          <a:p>
            <a:pPr marL="342900" indent="-342900">
              <a:lnSpc>
                <a:spcPts val="2800"/>
              </a:lnSpc>
              <a:spcBef>
                <a:spcPts val="600"/>
              </a:spcBef>
              <a:spcAft>
                <a:spcPts val="600"/>
              </a:spcAft>
              <a:buFont typeface="Wingdings" panose="05000000000000000000" pitchFamily="2" charset="2"/>
              <a:buChar char="v"/>
            </a:pPr>
            <a:r>
              <a:rPr lang="en-US" sz="2000" dirty="0">
                <a:solidFill>
                  <a:srgbClr val="000000"/>
                </a:solidFill>
                <a:latin typeface="Arial" charset="0"/>
              </a:rPr>
              <a:t>T</a:t>
            </a:r>
            <a:r>
              <a:rPr lang="en-US" sz="2000" dirty="0" smtClean="0">
                <a:solidFill>
                  <a:srgbClr val="000000"/>
                </a:solidFill>
                <a:latin typeface="Arial" charset="0"/>
              </a:rPr>
              <a:t>extual and graphical outputs of BMD estimates are shown</a:t>
            </a:r>
            <a:endParaRPr lang="en-US" sz="2000" dirty="0">
              <a:solidFill>
                <a:srgbClr val="000000"/>
              </a:solidFill>
              <a:latin typeface="Arial" charset="0"/>
            </a:endParaRPr>
          </a:p>
        </p:txBody>
      </p:sp>
      <p:sp>
        <p:nvSpPr>
          <p:cNvPr id="49" name="Rectangle 48"/>
          <p:cNvSpPr/>
          <p:nvPr/>
        </p:nvSpPr>
        <p:spPr>
          <a:xfrm>
            <a:off x="27071459" y="13617152"/>
            <a:ext cx="12632190" cy="1625061"/>
          </a:xfrm>
          <a:prstGeom prst="rect">
            <a:avLst/>
          </a:prstGeom>
        </p:spPr>
        <p:txBody>
          <a:bodyPr wrap="square">
            <a:spAutoFit/>
          </a:bodyPr>
          <a:lstStyle/>
          <a:p>
            <a:pPr marL="342900" indent="-342900">
              <a:lnSpc>
                <a:spcPts val="2800"/>
              </a:lnSpc>
              <a:spcBef>
                <a:spcPts val="600"/>
              </a:spcBef>
              <a:spcAft>
                <a:spcPts val="600"/>
              </a:spcAft>
              <a:buFont typeface="Wingdings" panose="05000000000000000000" pitchFamily="2" charset="2"/>
              <a:buChar char="v"/>
            </a:pPr>
            <a:r>
              <a:rPr lang="en-US" sz="2000" dirty="0">
                <a:solidFill>
                  <a:srgbClr val="000000"/>
                </a:solidFill>
                <a:latin typeface="Arial" charset="0"/>
              </a:rPr>
              <a:t>Web-application created using the Python Django </a:t>
            </a:r>
            <a:r>
              <a:rPr lang="en-US" sz="2000" dirty="0" smtClean="0">
                <a:solidFill>
                  <a:srgbClr val="000000"/>
                </a:solidFill>
                <a:latin typeface="Arial" charset="0"/>
              </a:rPr>
              <a:t>web-framework &amp; the </a:t>
            </a:r>
            <a:r>
              <a:rPr lang="en-US" sz="2000" dirty="0">
                <a:solidFill>
                  <a:srgbClr val="000000"/>
                </a:solidFill>
                <a:latin typeface="Arial" charset="0"/>
              </a:rPr>
              <a:t>React.js frontend for user-interface</a:t>
            </a:r>
          </a:p>
          <a:p>
            <a:pPr marL="342900" indent="-342900">
              <a:lnSpc>
                <a:spcPts val="2800"/>
              </a:lnSpc>
              <a:spcBef>
                <a:spcPts val="600"/>
              </a:spcBef>
              <a:spcAft>
                <a:spcPts val="600"/>
              </a:spcAft>
              <a:buFont typeface="Wingdings" panose="05000000000000000000" pitchFamily="2" charset="2"/>
              <a:buChar char="v"/>
            </a:pPr>
            <a:r>
              <a:rPr lang="en-US" sz="2000" dirty="0">
                <a:solidFill>
                  <a:srgbClr val="000000"/>
                </a:solidFill>
                <a:latin typeface="Arial" charset="0"/>
              </a:rPr>
              <a:t>Documented RESTful API can be used by other applications for batch modeling </a:t>
            </a:r>
            <a:r>
              <a:rPr lang="en-US" sz="2000" dirty="0" smtClean="0">
                <a:solidFill>
                  <a:srgbClr val="000000"/>
                </a:solidFill>
                <a:latin typeface="Arial" charset="0"/>
              </a:rPr>
              <a:t>applications</a:t>
            </a:r>
          </a:p>
          <a:p>
            <a:pPr marL="342900" indent="-342900">
              <a:lnSpc>
                <a:spcPts val="2800"/>
              </a:lnSpc>
              <a:spcBef>
                <a:spcPts val="600"/>
              </a:spcBef>
              <a:spcAft>
                <a:spcPts val="600"/>
              </a:spcAft>
              <a:buFont typeface="Wingdings" panose="05000000000000000000" pitchFamily="2" charset="2"/>
              <a:buChar char="v"/>
            </a:pPr>
            <a:r>
              <a:rPr lang="en-US" sz="2000" dirty="0">
                <a:solidFill>
                  <a:srgbClr val="000000"/>
                </a:solidFill>
                <a:latin typeface="Arial" charset="0"/>
              </a:rPr>
              <a:t>Permissions schema allows for runs to be shared publicly, should a user wish to make results public</a:t>
            </a:r>
          </a:p>
        </p:txBody>
      </p:sp>
      <p:pic>
        <p:nvPicPr>
          <p:cNvPr id="30" name="Picture 2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434683" y="3207071"/>
            <a:ext cx="7703283" cy="3251674"/>
          </a:xfrm>
          <a:prstGeom prst="rect">
            <a:avLst/>
          </a:prstGeom>
          <a:ln>
            <a:noFill/>
          </a:ln>
          <a:effectLst>
            <a:outerShdw blurRad="190500" algn="tl" rotWithShape="0">
              <a:srgbClr val="000000">
                <a:alpha val="70000"/>
              </a:srgbClr>
            </a:outerShdw>
          </a:effectLst>
        </p:spPr>
      </p:pic>
      <p:sp>
        <p:nvSpPr>
          <p:cNvPr id="53" name="TextBox 52"/>
          <p:cNvSpPr txBox="1"/>
          <p:nvPr/>
        </p:nvSpPr>
        <p:spPr>
          <a:xfrm>
            <a:off x="13787541" y="11768906"/>
            <a:ext cx="6094938" cy="523220"/>
          </a:xfrm>
          <a:prstGeom prst="rect">
            <a:avLst/>
          </a:prstGeom>
          <a:noFill/>
        </p:spPr>
        <p:txBody>
          <a:bodyPr wrap="none" rtlCol="0">
            <a:spAutoFit/>
          </a:bodyPr>
          <a:lstStyle/>
          <a:p>
            <a:pPr marL="571500" indent="-571500" defTabSz="914400" fontAlgn="base">
              <a:spcBef>
                <a:spcPct val="0"/>
              </a:spcBef>
              <a:spcAft>
                <a:spcPct val="0"/>
              </a:spcAft>
              <a:buFont typeface="Wingdings" panose="05000000000000000000" pitchFamily="2" charset="2"/>
              <a:buChar char="Ø"/>
            </a:pPr>
            <a:r>
              <a:rPr lang="en-US" sz="2800" b="1" dirty="0" smtClean="0">
                <a:solidFill>
                  <a:srgbClr val="7D1516"/>
                </a:solidFill>
                <a:latin typeface="Arial" charset="0"/>
              </a:rPr>
              <a:t>Execution and model fit results</a:t>
            </a:r>
          </a:p>
        </p:txBody>
      </p:sp>
      <p:pic>
        <p:nvPicPr>
          <p:cNvPr id="52" name="Picture 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809602" y="14073006"/>
            <a:ext cx="5666181" cy="4798085"/>
          </a:xfrm>
          <a:prstGeom prst="rect">
            <a:avLst/>
          </a:prstGeom>
          <a:ln>
            <a:noFill/>
          </a:ln>
          <a:effectLst>
            <a:outerShdw blurRad="190500" algn="tl" rotWithShape="0">
              <a:srgbClr val="000000">
                <a:alpha val="70000"/>
              </a:srgbClr>
            </a:outerShdw>
          </a:effectLst>
        </p:spPr>
      </p:pic>
      <p:sp>
        <p:nvSpPr>
          <p:cNvPr id="58" name="TextBox 57"/>
          <p:cNvSpPr txBox="1"/>
          <p:nvPr/>
        </p:nvSpPr>
        <p:spPr>
          <a:xfrm>
            <a:off x="13787540" y="14158619"/>
            <a:ext cx="7022061" cy="1246495"/>
          </a:xfrm>
          <a:prstGeom prst="rect">
            <a:avLst/>
          </a:prstGeom>
          <a:noFill/>
        </p:spPr>
        <p:txBody>
          <a:bodyPr wrap="square" rtlCol="0">
            <a:spAutoFit/>
          </a:bodyPr>
          <a:lstStyle/>
          <a:p>
            <a:pPr marL="342900" indent="-342900">
              <a:lnSpc>
                <a:spcPts val="2800"/>
              </a:lnSpc>
              <a:spcBef>
                <a:spcPts val="600"/>
              </a:spcBef>
              <a:buFont typeface="Wingdings" panose="05000000000000000000" pitchFamily="2" charset="2"/>
              <a:buChar char="v"/>
            </a:pPr>
            <a:r>
              <a:rPr lang="en-US" sz="2000" dirty="0">
                <a:solidFill>
                  <a:srgbClr val="000000"/>
                </a:solidFill>
                <a:latin typeface="Arial" charset="0"/>
              </a:rPr>
              <a:t>A covariance matrix is calculated and </a:t>
            </a:r>
            <a:r>
              <a:rPr lang="en-US" sz="2000" dirty="0" smtClean="0">
                <a:solidFill>
                  <a:srgbClr val="000000"/>
                </a:solidFill>
                <a:latin typeface="Arial" charset="0"/>
              </a:rPr>
              <a:t>presented</a:t>
            </a:r>
            <a:endParaRPr lang="en-US" sz="2000" dirty="0">
              <a:solidFill>
                <a:srgbClr val="000000"/>
              </a:solidFill>
              <a:latin typeface="Arial" charset="0"/>
            </a:endParaRPr>
          </a:p>
          <a:p>
            <a:pPr marL="342900" indent="-342900">
              <a:lnSpc>
                <a:spcPts val="2800"/>
              </a:lnSpc>
              <a:spcBef>
                <a:spcPts val="600"/>
              </a:spcBef>
              <a:buFont typeface="Wingdings" panose="05000000000000000000" pitchFamily="2" charset="2"/>
              <a:buChar char="v"/>
            </a:pPr>
            <a:r>
              <a:rPr lang="en-US" sz="2000" dirty="0">
                <a:solidFill>
                  <a:srgbClr val="000000"/>
                </a:solidFill>
                <a:latin typeface="Arial" charset="0"/>
              </a:rPr>
              <a:t>A distribution plot and posterior sample trace plot for each model parameter can be shown or </a:t>
            </a:r>
            <a:r>
              <a:rPr lang="en-US" sz="2000" dirty="0" smtClean="0">
                <a:solidFill>
                  <a:srgbClr val="000000"/>
                </a:solidFill>
                <a:latin typeface="Arial" charset="0"/>
              </a:rPr>
              <a:t>hidden</a:t>
            </a:r>
            <a:endParaRPr lang="en-US" sz="2000" dirty="0">
              <a:solidFill>
                <a:srgbClr val="000000"/>
              </a:solidFill>
              <a:latin typeface="Arial" charset="0"/>
            </a:endParaRPr>
          </a:p>
        </p:txBody>
      </p:sp>
      <p:pic>
        <p:nvPicPr>
          <p:cNvPr id="62" name="Picture 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516514" y="9008392"/>
            <a:ext cx="4807090" cy="3971960"/>
          </a:xfrm>
          <a:prstGeom prst="rect">
            <a:avLst/>
          </a:prstGeom>
          <a:ln>
            <a:noFill/>
          </a:ln>
          <a:effectLst>
            <a:outerShdw blurRad="190500" algn="tl" rotWithShape="0">
              <a:srgbClr val="000000">
                <a:alpha val="70000"/>
              </a:srgbClr>
            </a:outerShdw>
          </a:effectLst>
        </p:spPr>
      </p:pic>
      <p:pic>
        <p:nvPicPr>
          <p:cNvPr id="1024" name="Picture 102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738166" y="287054"/>
            <a:ext cx="2043840" cy="2043840"/>
          </a:xfrm>
          <a:prstGeom prst="rect">
            <a:avLst/>
          </a:prstGeom>
        </p:spPr>
      </p:pic>
      <p:sp>
        <p:nvSpPr>
          <p:cNvPr id="55" name="TextBox 54"/>
          <p:cNvSpPr txBox="1"/>
          <p:nvPr/>
        </p:nvSpPr>
        <p:spPr>
          <a:xfrm>
            <a:off x="14096457" y="10067640"/>
            <a:ext cx="12193909" cy="451406"/>
          </a:xfrm>
          <a:prstGeom prst="rect">
            <a:avLst/>
          </a:prstGeom>
          <a:noFill/>
        </p:spPr>
        <p:txBody>
          <a:bodyPr wrap="square" rtlCol="0">
            <a:spAutoFit/>
          </a:bodyPr>
          <a:lstStyle/>
          <a:p>
            <a:pPr marL="342900" indent="-342900">
              <a:lnSpc>
                <a:spcPts val="2800"/>
              </a:lnSpc>
              <a:spcBef>
                <a:spcPts val="600"/>
              </a:spcBef>
              <a:buFont typeface="Wingdings" panose="05000000000000000000" pitchFamily="2" charset="2"/>
              <a:buChar char="v"/>
            </a:pPr>
            <a:r>
              <a:rPr lang="en-US" sz="2000" dirty="0" smtClean="0">
                <a:solidFill>
                  <a:srgbClr val="000000"/>
                </a:solidFill>
                <a:latin typeface="Arial" charset="0"/>
              </a:rPr>
              <a:t>Nine dichotomous </a:t>
            </a:r>
            <a:r>
              <a:rPr lang="en-US" sz="2000" dirty="0">
                <a:solidFill>
                  <a:srgbClr val="000000"/>
                </a:solidFill>
                <a:latin typeface="Arial" charset="0"/>
              </a:rPr>
              <a:t>and eight continuous dose-response </a:t>
            </a:r>
            <a:r>
              <a:rPr lang="en-US" sz="2000" dirty="0" smtClean="0">
                <a:solidFill>
                  <a:srgbClr val="000000"/>
                </a:solidFill>
                <a:latin typeface="Arial" charset="0"/>
              </a:rPr>
              <a:t>models currently available for selection:</a:t>
            </a:r>
          </a:p>
        </p:txBody>
      </p:sp>
      <p:sp>
        <p:nvSpPr>
          <p:cNvPr id="5" name="Rounded Rectangle 4"/>
          <p:cNvSpPr/>
          <p:nvPr/>
        </p:nvSpPr>
        <p:spPr>
          <a:xfrm>
            <a:off x="2652935" y="11061290"/>
            <a:ext cx="10676195" cy="733444"/>
          </a:xfrm>
          <a:prstGeom prst="roundRect">
            <a:avLst/>
          </a:prstGeom>
          <a:solidFill>
            <a:schemeClr val="bg1"/>
          </a:solidFill>
          <a:ln w="76200">
            <a:solidFill>
              <a:schemeClr val="accent2">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solidFill>
                  <a:srgbClr val="7D1516"/>
                </a:solidFill>
              </a:rPr>
              <a:t>Demo:   </a:t>
            </a:r>
            <a:r>
              <a:rPr lang="en-US" sz="3600" b="1" u="sng" dirty="0" smtClean="0">
                <a:solidFill>
                  <a:srgbClr val="7D1516"/>
                </a:solidFill>
              </a:rPr>
              <a:t>http://benchmarkdose.com</a:t>
            </a:r>
            <a:endParaRPr lang="en-US" sz="3600" b="1" u="sng" dirty="0" smtClean="0">
              <a:solidFill>
                <a:srgbClr val="7D1516"/>
              </a:solidFill>
              <a:hlinkClick r:id="rId17"/>
            </a:endParaRPr>
          </a:p>
        </p:txBody>
      </p:sp>
      <p:pic>
        <p:nvPicPr>
          <p:cNvPr id="9" name="Picture 8"/>
          <p:cNvPicPr>
            <a:picLocks noChangeAspect="1"/>
          </p:cNvPicPr>
          <p:nvPr/>
        </p:nvPicPr>
        <p:blipFill>
          <a:blip r:embed="rId18"/>
          <a:stretch>
            <a:fillRect/>
          </a:stretch>
        </p:blipFill>
        <p:spPr>
          <a:xfrm>
            <a:off x="11862405" y="11092210"/>
            <a:ext cx="656590" cy="656590"/>
          </a:xfrm>
          <a:prstGeom prst="rect">
            <a:avLst/>
          </a:prstGeom>
        </p:spPr>
      </p:pic>
      <p:pic>
        <p:nvPicPr>
          <p:cNvPr id="15" name="Picture 14"/>
          <p:cNvPicPr>
            <a:picLocks noChangeAspect="1"/>
          </p:cNvPicPr>
          <p:nvPr/>
        </p:nvPicPr>
        <p:blipFill>
          <a:blip r:embed="rId19"/>
          <a:stretch>
            <a:fillRect/>
          </a:stretch>
        </p:blipFill>
        <p:spPr>
          <a:xfrm>
            <a:off x="11064856" y="11091756"/>
            <a:ext cx="657498" cy="657498"/>
          </a:xfrm>
          <a:prstGeom prst="rect">
            <a:avLst/>
          </a:prstGeom>
        </p:spPr>
      </p:pic>
      <p:pic>
        <p:nvPicPr>
          <p:cNvPr id="22" name="Picture 21"/>
          <p:cNvPicPr>
            <a:picLocks noChangeAspect="1"/>
          </p:cNvPicPr>
          <p:nvPr/>
        </p:nvPicPr>
        <p:blipFill>
          <a:blip r:embed="rId20"/>
          <a:stretch>
            <a:fillRect/>
          </a:stretch>
        </p:blipFill>
        <p:spPr>
          <a:xfrm>
            <a:off x="12603292" y="11123325"/>
            <a:ext cx="549087" cy="594360"/>
          </a:xfrm>
          <a:prstGeom prst="rect">
            <a:avLst/>
          </a:prstGeom>
        </p:spPr>
      </p:pic>
    </p:spTree>
    <p:extLst>
      <p:ext uri="{BB962C8B-B14F-4D97-AF65-F5344CB8AC3E}">
        <p14:creationId xmlns:p14="http://schemas.microsoft.com/office/powerpoint/2010/main" val="26269534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1626</TotalTime>
  <Words>1035</Words>
  <Application>Microsoft Macintosh PowerPoint</Application>
  <PresentationFormat>Custom</PresentationFormat>
  <Paragraphs>59</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Times New Roman</vt:lpstr>
      <vt:lpstr>Wingdings</vt:lpstr>
      <vt:lpstr>Office Theme</vt:lpstr>
      <vt:lpstr>PowerPoint Presentation</vt:lpstr>
    </vt:vector>
  </TitlesOfParts>
  <Company>School of Public Health - IUB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Shao, Kan</dc:creator>
  <cp:lastModifiedBy>Andy Shapiro</cp:lastModifiedBy>
  <cp:revision>163</cp:revision>
  <cp:lastPrinted>2016-03-10T22:34:37Z</cp:lastPrinted>
  <dcterms:created xsi:type="dcterms:W3CDTF">2015-11-29T15:46:08Z</dcterms:created>
  <dcterms:modified xsi:type="dcterms:W3CDTF">2016-03-15T02:36:20Z</dcterms:modified>
</cp:coreProperties>
</file>